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75" r:id="rId5"/>
    <p:sldId id="259" r:id="rId6"/>
    <p:sldId id="260" r:id="rId7"/>
    <p:sldId id="261" r:id="rId8"/>
    <p:sldId id="262" r:id="rId9"/>
    <p:sldId id="263" r:id="rId10"/>
    <p:sldId id="264" r:id="rId11"/>
    <p:sldId id="267" r:id="rId12"/>
    <p:sldId id="268" r:id="rId13"/>
    <p:sldId id="274" r:id="rId14"/>
    <p:sldId id="272" r:id="rId15"/>
    <p:sldId id="271" r:id="rId16"/>
    <p:sldId id="273" r:id="rId17"/>
    <p:sldId id="265" r:id="rId18"/>
    <p:sldId id="269"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0000"/>
  </p:normalViewPr>
  <p:slideViewPr>
    <p:cSldViewPr snapToGrid="0" snapToObjects="1">
      <p:cViewPr>
        <p:scale>
          <a:sx n="54" d="100"/>
          <a:sy n="54" d="100"/>
        </p:scale>
        <p:origin x="144" y="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1419800000000002E-2"/>
          <c:y val="4.7812599999999997E-2"/>
          <c:w val="0.86537500000000001"/>
          <c:h val="0.58489400000000002"/>
        </c:manualLayout>
      </c:layout>
      <c:lineChart>
        <c:grouping val="standard"/>
        <c:varyColors val="0"/>
        <c:ser>
          <c:idx val="0"/>
          <c:order val="0"/>
          <c:tx>
            <c:strRef>
              <c:f>Sheet1!$A$2</c:f>
              <c:strCache>
                <c:ptCount val="1"/>
                <c:pt idx="0">
                  <c:v>Region 1</c:v>
                </c:pt>
              </c:strCache>
            </c:strRef>
          </c:tx>
          <c:spPr>
            <a:ln w="76200" cap="flat">
              <a:solidFill>
                <a:schemeClr val="accent1"/>
              </a:solidFill>
              <a:prstDash val="solid"/>
              <a:miter lim="400000"/>
            </a:ln>
            <a:effectLst/>
          </c:spPr>
          <c:marker>
            <c:symbol val="circle"/>
            <c:size val="6"/>
            <c:spPr>
              <a:solidFill>
                <a:srgbClr val="FFFFFF"/>
              </a:solidFill>
              <a:ln w="76200" cap="flat">
                <a:solidFill>
                  <a:schemeClr val="accent1"/>
                </a:solidFill>
                <a:prstDash val="solid"/>
                <a:miter lim="400000"/>
              </a:ln>
              <a:effectLst/>
            </c:spPr>
          </c:marker>
          <c:cat>
            <c:strRef>
              <c:f>Sheet1!$B$1:$I$1</c:f>
              <c:strCache>
                <c:ptCount val="8"/>
                <c:pt idx="0">
                  <c:v>Concept</c:v>
                </c:pt>
                <c:pt idx="1">
                  <c:v>Design</c:v>
                </c:pt>
                <c:pt idx="2">
                  <c:v>Development</c:v>
                </c:pt>
                <c:pt idx="3">
                  <c:v>Local Testing</c:v>
                </c:pt>
                <c:pt idx="4">
                  <c:v>Commit/Code Review</c:v>
                </c:pt>
                <c:pt idx="5">
                  <c:v>Integration</c:v>
                </c:pt>
                <c:pt idx="6">
                  <c:v>Production</c:v>
                </c:pt>
                <c:pt idx="7">
                  <c:v>Late-Stage Production</c:v>
                </c:pt>
              </c:strCache>
            </c:strRef>
          </c:cat>
          <c:val>
            <c:numRef>
              <c:f>Sheet1!$B$2:$I$2</c:f>
              <c:numCache>
                <c:formatCode>General</c:formatCode>
                <c:ptCount val="8"/>
                <c:pt idx="0">
                  <c:v>1</c:v>
                </c:pt>
                <c:pt idx="1">
                  <c:v>1</c:v>
                </c:pt>
                <c:pt idx="2">
                  <c:v>1</c:v>
                </c:pt>
                <c:pt idx="3">
                  <c:v>2</c:v>
                </c:pt>
                <c:pt idx="4">
                  <c:v>4</c:v>
                </c:pt>
                <c:pt idx="5">
                  <c:v>8</c:v>
                </c:pt>
                <c:pt idx="6">
                  <c:v>16</c:v>
                </c:pt>
                <c:pt idx="7">
                  <c:v>32</c:v>
                </c:pt>
              </c:numCache>
            </c:numRef>
          </c:val>
          <c:smooth val="1"/>
          <c:extLst>
            <c:ext xmlns:c16="http://schemas.microsoft.com/office/drawing/2014/chart" uri="{C3380CC4-5D6E-409C-BE32-E72D297353CC}">
              <c16:uniqueId val="{00000000-FB4A-AF4E-8E01-8258BAB1629C}"/>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18900000"/>
          <a:lstStyle/>
          <a:p>
            <a:pPr>
              <a:defRPr sz="3400" b="0" i="0" u="none" strike="noStrike">
                <a:solidFill>
                  <a:srgbClr val="000000"/>
                </a:solidFill>
                <a:latin typeface="Helvetica Neue"/>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title>
          <c:tx>
            <c:rich>
              <a:bodyPr rot="-5400000"/>
              <a:lstStyle/>
              <a:p>
                <a:pPr>
                  <a:defRPr sz="3400" b="0" i="0" u="none" strike="noStrike">
                    <a:solidFill>
                      <a:srgbClr val="000000"/>
                    </a:solidFill>
                    <a:latin typeface="Helvetica Neue"/>
                  </a:defRPr>
                </a:pPr>
                <a:r>
                  <a:rPr lang="en-US" sz="3400" b="0" i="0" u="none" strike="noStrike">
                    <a:solidFill>
                      <a:srgbClr val="000000"/>
                    </a:solidFill>
                    <a:latin typeface="Helvetica Neue"/>
                  </a:rPr>
                  <a:t>Defect Cost</a:t>
                </a:r>
              </a:p>
            </c:rich>
          </c:tx>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sz="3400" b="0" i="0" u="none" strike="noStrike">
                <a:solidFill>
                  <a:srgbClr val="000000"/>
                </a:solidFill>
                <a:latin typeface="Helvetica Neue"/>
              </a:defRPr>
            </a:pPr>
            <a:endParaRPr lang="en-US"/>
          </a:p>
        </c:txPr>
        <c:crossAx val="2094734552"/>
        <c:crosses val="autoZero"/>
        <c:crossBetween val="midCat"/>
        <c:majorUnit val="40"/>
        <c:minorUnit val="20"/>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10.png>
</file>

<file path=ppt/media/image11.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036691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Shape 288"/>
          <p:cNvSpPr>
            <a:spLocks noGrp="1" noRot="1" noChangeAspect="1"/>
          </p:cNvSpPr>
          <p:nvPr>
            <p:ph type="sldImg"/>
          </p:nvPr>
        </p:nvSpPr>
        <p:spPr>
          <a:prstGeom prst="rect">
            <a:avLst/>
          </a:prstGeom>
        </p:spPr>
        <p:txBody>
          <a:bodyPr/>
          <a:lstStyle/>
          <a:p>
            <a:endParaRPr/>
          </a:p>
        </p:txBody>
      </p:sp>
      <p:sp>
        <p:nvSpPr>
          <p:cNvPr id="289" name="Shape 289"/>
          <p:cNvSpPr>
            <a:spLocks noGrp="1"/>
          </p:cNvSpPr>
          <p:nvPr>
            <p:ph type="body" sz="quarter" idx="1"/>
          </p:nvPr>
        </p:nvSpPr>
        <p:spPr>
          <a:prstGeom prst="rect">
            <a:avLst/>
          </a:prstGeom>
        </p:spPr>
        <p:txBody>
          <a:bodyPr/>
          <a:lstStyle/>
          <a:p>
            <a:r>
              <a:rPr dirty="0"/>
              <a:t>Here’s another view of that same project’s CI pipeline: here we can see the history of each build. From this view, any developer can answer the simple question: “when did a test break? What fixed it?”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By “Test”, we don’t just mean running Jest tests. A CI workflow consists of a set of “jobs”, which are simply scripts, in this case, written in a mix of Bash and TypeScript.</a:t>
            </a:r>
          </a:p>
          <a:p>
            <a:endParaRPr lang="en-US" dirty="0"/>
          </a:p>
          <a:p>
            <a:r>
              <a:rPr lang="en-US" dirty="0"/>
              <a:t>On the left, we can see the workflow that is run every time that we push a commit to the repository that hosts the HW3 </a:t>
            </a:r>
            <a:r>
              <a:rPr lang="en-US" dirty="0" err="1"/>
              <a:t>autograder</a:t>
            </a:r>
            <a:r>
              <a:rPr lang="en-US" dirty="0"/>
              <a:t>.</a:t>
            </a:r>
          </a:p>
          <a:p>
            <a:r>
              <a:rPr lang="en-US" dirty="0"/>
              <a:t>This workflow is triggered on any pull request on the repo, or on any push to the branch “main” or a branch that is prefixed with “releases/”. </a:t>
            </a:r>
          </a:p>
          <a:p>
            <a:endParaRPr lang="en-US" dirty="0"/>
          </a:p>
          <a:p>
            <a:r>
              <a:rPr lang="en-US" dirty="0"/>
              <a:t>There are two kinds of jobs: build, and test. Both run on our self-hosted </a:t>
            </a:r>
            <a:r>
              <a:rPr lang="en-US" dirty="0" err="1"/>
              <a:t>github</a:t>
            </a:r>
            <a:r>
              <a:rPr lang="en-US" dirty="0"/>
              <a:t> actions environment (runs-on), but there could be other values here to specify, say, an OS version to use.</a:t>
            </a:r>
          </a:p>
          <a:p>
            <a:br>
              <a:rPr lang="en-US" dirty="0"/>
            </a:br>
            <a:r>
              <a:rPr lang="en-US" dirty="0"/>
              <a:t>The steps to build the project are to: 1. Check out the project, 2. setup </a:t>
            </a:r>
            <a:r>
              <a:rPr lang="en-US" dirty="0" err="1"/>
              <a:t>nodeJS</a:t>
            </a:r>
            <a:r>
              <a:rPr lang="en-US" dirty="0"/>
              <a:t> version 16, and 3. install it. If any of these steps fail, then the job fails, and we would see a red X in our build result.</a:t>
            </a:r>
          </a:p>
          <a:p>
            <a:endParaRPr lang="en-US" dirty="0"/>
          </a:p>
          <a:p>
            <a:r>
              <a:rPr lang="en-US" dirty="0"/>
              <a:t>Then, there is a job “test”, which in this case we allow to start running immediately (no dependency on build). The test job is parametrized over an array called “submissions”, which defines various example test suites that we test the </a:t>
            </a:r>
            <a:r>
              <a:rPr lang="en-US" dirty="0" err="1"/>
              <a:t>autograder</a:t>
            </a:r>
            <a:r>
              <a:rPr lang="en-US" dirty="0"/>
              <a:t> on with every commit (in GitHub Actions terminology, this is called a ‘build matrix strategy’). The test step also checks out the code, and also sets up NodeJS, and then it runs the </a:t>
            </a:r>
            <a:r>
              <a:rPr lang="en-US" dirty="0" err="1"/>
              <a:t>autograder</a:t>
            </a:r>
            <a:r>
              <a:rPr lang="en-US" dirty="0"/>
              <a:t>. The </a:t>
            </a:r>
            <a:r>
              <a:rPr lang="en-US" dirty="0" err="1"/>
              <a:t>autograder</a:t>
            </a:r>
            <a:r>
              <a:rPr lang="en-US" dirty="0"/>
              <a:t> is implemented in TypeScript as a GitHub Action itself, so we invoke it by telling GitHub to use the action defined in this repository (./), passing the </a:t>
            </a:r>
            <a:r>
              <a:rPr lang="en-US" dirty="0" err="1"/>
              <a:t>spectiic</a:t>
            </a:r>
            <a:r>
              <a:rPr lang="en-US" dirty="0"/>
              <a:t> submission directory that should be used to execute the </a:t>
            </a:r>
            <a:r>
              <a:rPr lang="en-US" dirty="0" err="1"/>
              <a:t>autograder</a:t>
            </a:r>
            <a:r>
              <a:rPr lang="en-US" dirty="0"/>
              <a:t>.</a:t>
            </a:r>
          </a:p>
          <a:p>
            <a:endParaRPr lang="en-US" dirty="0"/>
          </a:p>
          <a:p>
            <a:r>
              <a:rPr lang="en-US" dirty="0"/>
              <a:t>This workflow allows us to get very fast feedback on changes to the grading scripts – the grader is automatically executed in a clean environment on various representative submissions, and it can all happen in parallel. </a:t>
            </a:r>
          </a:p>
        </p:txBody>
      </p:sp>
    </p:spTree>
    <p:extLst>
      <p:ext uri="{BB962C8B-B14F-4D97-AF65-F5344CB8AC3E}">
        <p14:creationId xmlns:p14="http://schemas.microsoft.com/office/powerpoint/2010/main" val="145384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screenshots show the graphical summary of two CI pipelines set up for this </a:t>
            </a:r>
            <a:r>
              <a:rPr lang="en-US" dirty="0" err="1"/>
              <a:t>fuzzer</a:t>
            </a:r>
            <a:r>
              <a:rPr lang="en-US" dirty="0"/>
              <a:t>. </a:t>
            </a:r>
          </a:p>
          <a:p>
            <a:endParaRPr lang="en-US" dirty="0"/>
          </a:p>
          <a:p>
            <a:r>
              <a:rPr lang="en-US" dirty="0"/>
              <a:t>The top one shows a workflow that can run on every commit, providing useful feedback on performance and correctness in about 15 minutes: running a 10 minute performance test on 5 benchmarks, repeating each one 5 times (25 concurrent jobs needed)</a:t>
            </a:r>
          </a:p>
          <a:p>
            <a:endParaRPr lang="en-US" dirty="0"/>
          </a:p>
          <a:p>
            <a:r>
              <a:rPr lang="en-US" dirty="0"/>
              <a:t>The bottom one shows a workflow that runs only upon request, which performs a much more thorough evaluation: 20 repetitions of 5 benchmarks, with each running for 24 hours.</a:t>
            </a:r>
          </a:p>
          <a:p>
            <a:endParaRPr lang="en-US" dirty="0"/>
          </a:p>
          <a:p>
            <a:r>
              <a:rPr lang="en-US" dirty="0"/>
              <a:t>In both cases, there are 4 jobs defined: 1. build the matrix (run a script that will determine which benchmarks to run), 2. (in parallel) run the </a:t>
            </a:r>
            <a:r>
              <a:rPr lang="en-US" dirty="0" err="1"/>
              <a:t>fuzzer</a:t>
            </a:r>
            <a:r>
              <a:rPr lang="en-US" dirty="0"/>
              <a:t> on those benchmarks, 3. collect all of those results and reproduce them for later analysis, and 4. render a report into markdown and HTML that summarizes the results</a:t>
            </a:r>
          </a:p>
        </p:txBody>
      </p:sp>
    </p:spTree>
    <p:extLst>
      <p:ext uri="{BB962C8B-B14F-4D97-AF65-F5344CB8AC3E}">
        <p14:creationId xmlns:p14="http://schemas.microsoft.com/office/powerpoint/2010/main" val="31523208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Automating this kind of performance testing lets us get feedback much faster than if we had to do it manually. It also allows us to have a centralized repository of those results, so that we can track performance over time.</a:t>
            </a:r>
          </a:p>
          <a:p>
            <a:pPr marL="0" marR="0" lvl="0" indent="0" defTabSz="457200" eaLnBrk="1" fontAlgn="auto" latinLnBrk="0" hangingPunct="1">
              <a:lnSpc>
                <a:spcPct val="117999"/>
              </a:lnSpc>
              <a:spcBef>
                <a:spcPts val="0"/>
              </a:spcBef>
              <a:spcAft>
                <a:spcPts val="0"/>
              </a:spcAft>
              <a:buClrTx/>
              <a:buSzTx/>
              <a:buFontTx/>
              <a:buNone/>
              <a:tabLst/>
              <a:defRPr/>
            </a:pPr>
            <a:r>
              <a:rPr lang="en-US" dirty="0"/>
              <a:t>Here is an example of one of the graphs that get output from the report.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“branch probes over time” is one of the key performance indicators that </a:t>
            </a:r>
            <a:r>
              <a:rPr lang="en-US" dirty="0" err="1"/>
              <a:t>fuzzers</a:t>
            </a:r>
            <a:r>
              <a:rPr lang="en-US" dirty="0"/>
              <a:t> like this one are evaluated on. Since all of the data is centrally stored, it is easy to automate reports like this that compare the performance on the current commit to, say, another branch. This graph shows in red the current commit, and in blue, the main development branch.</a:t>
            </a:r>
          </a:p>
        </p:txBody>
      </p:sp>
    </p:spTree>
    <p:extLst>
      <p:ext uri="{BB962C8B-B14F-4D97-AF65-F5344CB8AC3E}">
        <p14:creationId xmlns:p14="http://schemas.microsoft.com/office/powerpoint/2010/main" val="21532976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459182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140"/>
          <p:cNvSpPr>
            <a:spLocks noGrp="1" noRot="1" noChangeAspect="1"/>
          </p:cNvSpPr>
          <p:nvPr>
            <p:ph type="sldImg"/>
          </p:nvPr>
        </p:nvSpPr>
        <p:spPr>
          <a:xfrm>
            <a:off x="381000" y="685800"/>
            <a:ext cx="6096000" cy="3429000"/>
          </a:xfrm>
          <a:prstGeom prst="rect">
            <a:avLst/>
          </a:prstGeom>
        </p:spPr>
        <p:txBody>
          <a:bodyPr/>
          <a:lstStyle/>
          <a:p>
            <a:endParaRPr/>
          </a:p>
        </p:txBody>
      </p:sp>
      <p:sp>
        <p:nvSpPr>
          <p:cNvPr id="141" name="Shape 141"/>
          <p:cNvSpPr>
            <a:spLocks noGrp="1"/>
          </p:cNvSpPr>
          <p:nvPr>
            <p:ph type="body" sz="quarter" idx="1"/>
          </p:nvPr>
        </p:nvSpPr>
        <p:spPr>
          <a:prstGeom prst="rect">
            <a:avLst/>
          </a:prstGeom>
        </p:spPr>
        <p:txBody>
          <a:bodyPr/>
          <a:lstStyle/>
          <a:p>
            <a:r>
              <a:rPr dirty="0"/>
              <a:t>Why expensive as move to the right?</a:t>
            </a:r>
          </a:p>
          <a:p>
            <a:pPr marL="279400" indent="-279400">
              <a:buSzPct val="123000"/>
              <a:buChar char="*"/>
            </a:pPr>
            <a:r>
              <a:rPr dirty="0"/>
              <a:t>Need to be triaged by someone who doesn’t know (or doesn’t remember)</a:t>
            </a:r>
          </a:p>
          <a:p>
            <a:pPr marL="279400" indent="-279400">
              <a:buSzPct val="123000"/>
              <a:buChar char="*"/>
            </a:pPr>
            <a:r>
              <a:rPr dirty="0"/>
              <a:t>Might now need more work, since code has changed around the bug</a:t>
            </a:r>
          </a:p>
          <a:p>
            <a:pPr marL="279400" indent="-279400">
              <a:buSzPct val="123000"/>
              <a:buChar char="*"/>
            </a:pPr>
            <a:r>
              <a:rPr dirty="0"/>
              <a:t>Has a greater impact - who wants to read about their bug on the front page of the newspaper?</a:t>
            </a:r>
          </a:p>
          <a:p>
            <a:endParaRPr dirty="0"/>
          </a:p>
          <a:p>
            <a:r>
              <a:rPr dirty="0"/>
              <a:t>This lesson: continuous integration</a:t>
            </a:r>
            <a:r>
              <a:rPr lang="en-US" dirty="0"/>
              <a:t> and development</a:t>
            </a:r>
            <a:r>
              <a:rPr dirty="0"/>
              <a:t>. What kind of feedback loop can we put to find more bugs faster before deploying to production.</a:t>
            </a:r>
          </a:p>
          <a:p>
            <a:r>
              <a:rPr dirty="0"/>
              <a:t>We’ve seen so far: The edit-compile-debug loop of local development, automated test results to a code change when you run it locally</a:t>
            </a:r>
          </a:p>
          <a:p>
            <a:r>
              <a:rPr dirty="0"/>
              <a:t>Now consider:</a:t>
            </a:r>
          </a:p>
          <a:p>
            <a:r>
              <a:rPr dirty="0"/>
              <a:t>An integration error between changes to two projects, detected after both are submitted and tested together (i.e., on post-submit) An incompatibility between our project and an upstream microservice dependency, detected by a QA tester in our staging environment, when the upstream service deploys its latest changes</a:t>
            </a:r>
          </a:p>
          <a:p>
            <a:r>
              <a:rPr dirty="0"/>
              <a:t>Later this week we’ll consider:</a:t>
            </a:r>
          </a:p>
          <a:p>
            <a:r>
              <a:rPr dirty="0"/>
              <a:t>Bug reports by internal users who are opted in to a feature before external users</a:t>
            </a:r>
          </a:p>
          <a:p>
            <a:r>
              <a:rPr dirty="0"/>
              <a:t>Bug or outage reports by external users or the press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hape 243"/>
          <p:cNvSpPr>
            <a:spLocks noGrp="1" noRot="1" noChangeAspect="1"/>
          </p:cNvSpPr>
          <p:nvPr>
            <p:ph type="sldImg"/>
          </p:nvPr>
        </p:nvSpPr>
        <p:spPr>
          <a:xfrm>
            <a:off x="381000" y="685800"/>
            <a:ext cx="6096000" cy="3429000"/>
          </a:xfrm>
          <a:prstGeom prst="rect">
            <a:avLst/>
          </a:prstGeom>
        </p:spPr>
        <p:txBody>
          <a:bodyPr/>
          <a:lstStyle/>
          <a:p>
            <a:endParaRPr/>
          </a:p>
        </p:txBody>
      </p:sp>
      <p:sp>
        <p:nvSpPr>
          <p:cNvPr id="244" name="Shape 244"/>
          <p:cNvSpPr>
            <a:spLocks noGrp="1"/>
          </p:cNvSpPr>
          <p:nvPr>
            <p:ph type="body" sz="quarter" idx="1"/>
          </p:nvPr>
        </p:nvSpPr>
        <p:spPr>
          <a:prstGeom prst="rect">
            <a:avLst/>
          </a:prstGeom>
        </p:spPr>
        <p:txBody>
          <a:bodyPr/>
          <a:lstStyle/>
          <a:p>
            <a:r>
              <a:rPr dirty="0"/>
              <a:t>Continuous development aims to help us achieve better code quality (fewer bugs, or at least reduce their impact) and development velocity (get features out to customers faster) by creating frequent, fast feedback loops at each stage of the development process. Continuous development encourages us to perform frequent integrations, merging changes into our entire codebase, and running integration-scale tests frequently. Key to continuous development is frequent integration and deployment of our product</a:t>
            </a:r>
            <a:endParaRPr lang="en-US" dirty="0"/>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Continuous development represents a process like agile, but distinguished by frequent feedback, which aims to help us to “shift left”. Whereas in a traditional development process, we might integrate all of our changes and perform end-to-end tests (and deployments) on a weekly or monthly basis, continuous development argues for faster feedback loops: integrate your code hourly and deploy multiple times a day.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Continuous integration is particularly relevant in software that involves multiple components. A developer might change code in one component, say, the code that handles building the newsfeed that will show up in the returned page. This might live in one repo, and be an independent component. However, this component is part of a bigger, overall application, which consists of other components: the newsfeed probably depends on other components (like that which builds a friends list), and there might be other components that depend on the newsfeed (like something that builds a list of suggestions). There might be even more complex interactions with other components: like perhaps before sending a response back to a client, the server will save the response into a cache, and on repeated requests, that cache is served. There might be other changes going on, too - other developers are likely working on changing other components at the same time. Traditional waterfall or even agile development processes often involve performing integrations between all of these changes infrequently - perhaps weekly or monthly. The idea behind continuous integration is to integrate these changes and test them rapidly - as soon as they are created.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So, the core to continuous integration is to centrally and automatically execute these development processes, regularly</a:t>
            </a:r>
            <a:r>
              <a:rPr lang="en-US" dirty="0"/>
              <a:t>.</a:t>
            </a:r>
          </a:p>
          <a:p>
            <a:r>
              <a:rPr dirty="0"/>
              <a:t>With CI, we continuously assemble and test changes to our codebase. By performing these integrations quickly and frequently, we can get faster feedback, and hence, “shift left” - allowing bugs to be detected sooner. There’s an enormous difference in how long it takes to debug something if you detect the bug immediately after writing the code versus even, say, the next day - let alone after several weeks.</a:t>
            </a:r>
            <a:endParaRPr lang="en-US" dirty="0"/>
          </a:p>
          <a:p>
            <a:endParaRPr lang="en-US" dirty="0"/>
          </a:p>
          <a:p>
            <a:r>
              <a:rPr lang="en-US" dirty="0"/>
              <a:t>CI processes are software pipelines. Recall from our discussion of software architectures that “pipeline” systems are good for building systems that have a specific order of operations, with dependencies between some steps. CI workflows follow this pattern: some steps depend on others (can’t test until you build), but many steps might be possible in parallel (run many different kinds of tests concurrently)</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CI calls for automatically compiling our code and running tests. This process relies on the presence of a well-configured build system.</a:t>
            </a:r>
          </a:p>
          <a:p>
            <a:r>
              <a:t>By being repeatable, you ensure that that the project is built exactly the same way every time it builds no matter who “runs” the build or where it runs. This helps solve the “works on my machine” syndrome. By being reproducible allows you to take the build system and move/copy it to a different computer (or even a build server) or otherwise easily recreate (reproduce) the steps that are required to perform a build. Repeatable and reproducible really go hand-in-hand. By being standard, you ensure that all of your projects follow what the development team (and/or the industry) has defined as best practices.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p>
            <a:r>
              <a:t>Immediately/pre-commit: small project with a few commits a day and a test suite under 30 mins, probably integrate immediately and run full test suite. But: consider our social network app, where we might have 20 changes/hour and a 30 mins test suite, when do you choose to integrate things? Do we wait for last integrated change to pass before integrating next?</a:t>
            </a:r>
          </a:p>
          <a:p>
            <a:r>
              <a:t>Which tests to run - again, easy on small. But: what if our big social network app: we probably should also run tests that could depend on this (like other components of our request pipeline). At the limit: maybe now our new newsfeed change will impact how the request caching feature works, and we should check that too. Do we check everything?</a:t>
            </a:r>
          </a:p>
          <a:p>
            <a:r>
              <a:t>How do we compose system under test - do we use mocks for external services, or do we use production, or do we make a special environment for each integration test?</a:t>
            </a:r>
          </a:p>
          <a:p>
            <a:endParaRPr/>
          </a:p>
          <a:p>
            <a:r>
              <a:t>We’ll look at a few examples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Shape 264"/>
          <p:cNvSpPr>
            <a:spLocks noGrp="1" noRot="1" noChangeAspect="1"/>
          </p:cNvSpPr>
          <p:nvPr>
            <p:ph type="sldImg"/>
          </p:nvPr>
        </p:nvSpPr>
        <p:spPr>
          <a:xfrm>
            <a:off x="381000" y="685800"/>
            <a:ext cx="6096000" cy="3429000"/>
          </a:xfrm>
          <a:prstGeom prst="rect">
            <a:avLst/>
          </a:prstGeom>
        </p:spPr>
        <p:txBody>
          <a:bodyPr/>
          <a:lstStyle/>
          <a:p>
            <a:endParaRPr/>
          </a:p>
        </p:txBody>
      </p:sp>
      <p:sp>
        <p:nvSpPr>
          <p:cNvPr id="265" name="Shape 265"/>
          <p:cNvSpPr>
            <a:spLocks noGrp="1"/>
          </p:cNvSpPr>
          <p:nvPr>
            <p:ph type="body" sz="quarter" idx="1"/>
          </p:nvPr>
        </p:nvSpPr>
        <p:spPr>
          <a:prstGeom prst="rect">
            <a:avLst/>
          </a:prstGeom>
        </p:spPr>
        <p:txBody>
          <a:bodyPr/>
          <a:lstStyle/>
          <a:p>
            <a:r>
              <a:rPr dirty="0"/>
              <a:t>Run an entire test suite on each commit</a:t>
            </a:r>
            <a:r>
              <a:rPr lang="en-US" dirty="0"/>
              <a:t>, or perhaps do other things. Each commit triggers some workflow to run, and we can customize that workflow to do anything from building our code, to running tests, to deploying infrastructure.</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Shape 280"/>
          <p:cNvSpPr>
            <a:spLocks noGrp="1" noRot="1" noChangeAspect="1"/>
          </p:cNvSpPr>
          <p:nvPr>
            <p:ph type="sldImg"/>
          </p:nvPr>
        </p:nvSpPr>
        <p:spPr>
          <a:prstGeom prst="rect">
            <a:avLst/>
          </a:prstGeom>
        </p:spPr>
        <p:txBody>
          <a:bodyPr/>
          <a:lstStyle/>
          <a:p>
            <a:endParaRPr/>
          </a:p>
        </p:txBody>
      </p:sp>
      <p:sp>
        <p:nvSpPr>
          <p:cNvPr id="281" name="Shape 281"/>
          <p:cNvSpPr>
            <a:spLocks noGrp="1"/>
          </p:cNvSpPr>
          <p:nvPr>
            <p:ph type="body" sz="quarter" idx="1"/>
          </p:nvPr>
        </p:nvSpPr>
        <p:spPr>
          <a:prstGeom prst="rect">
            <a:avLst/>
          </a:prstGeom>
        </p:spPr>
        <p:txBody>
          <a:bodyPr/>
          <a:lstStyle/>
          <a:p>
            <a:r>
              <a:t>Here’s a screenshot of a continuous integration pipeline from an open source project, Facebook’s presto database.</a:t>
            </a:r>
          </a:p>
          <a:p>
            <a:r>
              <a:t>Point out: Run on pull request, runs multiple jobs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ti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travis-ci.com/github/prestodb/presto"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travis-ci.com/github/prestodb/presto"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github.com/neu-se/CONFETTI/actions"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hyperlink" Target="https://github.com/neu-se/CONFETTI/actions" TargetMode="Externa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dirty="0"/>
              <a:t>Khoury College of Computer Sciences</a:t>
            </a:r>
            <a:br>
              <a:rPr dirty="0"/>
            </a:br>
            <a:r>
              <a:rPr dirty="0"/>
              <a:t>©</a:t>
            </a:r>
            <a:r>
              <a:rPr lang="en-US" dirty="0"/>
              <a:t> 2022</a:t>
            </a:r>
            <a:r>
              <a:rPr dirty="0"/>
              <a:t> released under </a:t>
            </a:r>
            <a:r>
              <a:rPr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0.2: Continuous Integration"/>
          <p:cNvSpPr txBox="1">
            <a:spLocks noGrp="1"/>
          </p:cNvSpPr>
          <p:nvPr>
            <p:ph type="subTitle" sz="quarter" idx="1"/>
          </p:nvPr>
        </p:nvSpPr>
        <p:spPr>
          <a:prstGeom prst="rect">
            <a:avLst/>
          </a:prstGeom>
        </p:spPr>
        <p:txBody>
          <a:bodyPr/>
          <a:lstStyle/>
          <a:p>
            <a:r>
              <a:rPr lang="en-US" dirty="0"/>
              <a:t>Lesson</a:t>
            </a:r>
            <a:r>
              <a:rPr dirty="0"/>
              <a:t> </a:t>
            </a:r>
            <a:r>
              <a:rPr lang="en-US" dirty="0"/>
              <a:t>8.1</a:t>
            </a:r>
            <a:r>
              <a:rPr dirty="0"/>
              <a:t>: Continuous Integration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Continuous Integration in Practice"/>
          <p:cNvSpPr txBox="1">
            <a:spLocks noGrp="1"/>
          </p:cNvSpPr>
          <p:nvPr>
            <p:ph type="title"/>
          </p:nvPr>
        </p:nvSpPr>
        <p:spPr>
          <a:prstGeom prst="rect">
            <a:avLst/>
          </a:prstGeom>
        </p:spPr>
        <p:txBody>
          <a:bodyPr/>
          <a:lstStyle/>
          <a:p>
            <a:r>
              <a:t>Continuous Integration in Practice</a:t>
            </a:r>
          </a:p>
        </p:txBody>
      </p:sp>
      <p:sp>
        <p:nvSpPr>
          <p:cNvPr id="248" name="Small scale, with a service like CircleCI, GitHub Actions or TravisCI"/>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808990">
              <a:defRPr sz="5390"/>
            </a:lvl1pPr>
          </a:lstStyle>
          <a:p>
            <a:r>
              <a:t>Small scale, with a service like CircleCI, GitHub Actions or TravisCI</a:t>
            </a:r>
          </a:p>
        </p:txBody>
      </p:sp>
      <p:pic>
        <p:nvPicPr>
          <p:cNvPr id="249" name="Image" descr="Image"/>
          <p:cNvPicPr>
            <a:picLocks noChangeAspect="1"/>
          </p:cNvPicPr>
          <p:nvPr/>
        </p:nvPicPr>
        <p:blipFill>
          <a:blip r:embed="rId3"/>
          <a:stretch>
            <a:fillRect/>
          </a:stretch>
        </p:blipFill>
        <p:spPr>
          <a:xfrm>
            <a:off x="3872724" y="7419712"/>
            <a:ext cx="1750219" cy="2982516"/>
          </a:xfrm>
          <a:prstGeom prst="rect">
            <a:avLst/>
          </a:prstGeom>
          <a:ln w="12700">
            <a:miter lim="400000"/>
          </a:ln>
        </p:spPr>
      </p:pic>
      <p:sp>
        <p:nvSpPr>
          <p:cNvPr id="250" name="Line"/>
          <p:cNvSpPr/>
          <p:nvPr/>
        </p:nvSpPr>
        <p:spPr>
          <a:xfrm flipV="1">
            <a:off x="5710466" y="5733825"/>
            <a:ext cx="5047018" cy="2628896"/>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1" name="Commits code to"/>
          <p:cNvSpPr txBox="1"/>
          <p:nvPr/>
        </p:nvSpPr>
        <p:spPr>
          <a:xfrm>
            <a:off x="4885711" y="5415139"/>
            <a:ext cx="498983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Commits code to</a:t>
            </a:r>
          </a:p>
        </p:txBody>
      </p:sp>
      <p:pic>
        <p:nvPicPr>
          <p:cNvPr id="252" name="Image" descr="Image"/>
          <p:cNvPicPr>
            <a:picLocks noChangeAspect="1"/>
          </p:cNvPicPr>
          <p:nvPr/>
        </p:nvPicPr>
        <p:blipFill>
          <a:blip r:embed="rId4"/>
          <a:stretch>
            <a:fillRect/>
          </a:stretch>
        </p:blipFill>
        <p:spPr>
          <a:xfrm>
            <a:off x="10815374" y="4491064"/>
            <a:ext cx="2990104" cy="2485523"/>
          </a:xfrm>
          <a:prstGeom prst="rect">
            <a:avLst/>
          </a:prstGeom>
          <a:ln w="12700">
            <a:miter lim="400000"/>
          </a:ln>
        </p:spPr>
      </p:pic>
      <p:sp>
        <p:nvSpPr>
          <p:cNvPr id="253" name="Developer"/>
          <p:cNvSpPr txBox="1"/>
          <p:nvPr/>
        </p:nvSpPr>
        <p:spPr>
          <a:xfrm>
            <a:off x="3375593" y="6418913"/>
            <a:ext cx="308419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Developer</a:t>
            </a:r>
          </a:p>
        </p:txBody>
      </p:sp>
      <p:pic>
        <p:nvPicPr>
          <p:cNvPr id="254" name="Image" descr="Image"/>
          <p:cNvPicPr>
            <a:picLocks noChangeAspect="1"/>
          </p:cNvPicPr>
          <p:nvPr/>
        </p:nvPicPr>
        <p:blipFill>
          <a:blip r:embed="rId5"/>
          <a:stretch>
            <a:fillRect/>
          </a:stretch>
        </p:blipFill>
        <p:spPr>
          <a:xfrm>
            <a:off x="18324112" y="7963315"/>
            <a:ext cx="1910564" cy="1895310"/>
          </a:xfrm>
          <a:prstGeom prst="rect">
            <a:avLst/>
          </a:prstGeom>
          <a:ln w="12700">
            <a:miter lim="400000"/>
          </a:ln>
        </p:spPr>
      </p:pic>
      <p:sp>
        <p:nvSpPr>
          <p:cNvPr id="255" name="GitHub"/>
          <p:cNvSpPr txBox="1"/>
          <p:nvPr/>
        </p:nvSpPr>
        <p:spPr>
          <a:xfrm>
            <a:off x="11308114" y="3642748"/>
            <a:ext cx="21666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GitHub</a:t>
            </a:r>
          </a:p>
        </p:txBody>
      </p:sp>
      <p:sp>
        <p:nvSpPr>
          <p:cNvPr id="256" name="Line"/>
          <p:cNvSpPr/>
          <p:nvPr/>
        </p:nvSpPr>
        <p:spPr>
          <a:xfrm flipH="1" flipV="1">
            <a:off x="13675029" y="5813432"/>
            <a:ext cx="3116308" cy="2080487"/>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7" name="TravisCI"/>
          <p:cNvSpPr txBox="1"/>
          <p:nvPr/>
        </p:nvSpPr>
        <p:spPr>
          <a:xfrm>
            <a:off x="18338958" y="10128970"/>
            <a:ext cx="1880871" cy="727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800">
                <a:solidFill>
                  <a:srgbClr val="000000"/>
                </a:solidFill>
                <a:latin typeface="Helvetica Light"/>
                <a:ea typeface="Helvetica Light"/>
                <a:cs typeface="Helvetica Light"/>
                <a:sym typeface="Helvetica Light"/>
              </a:defRPr>
            </a:lvl1pPr>
          </a:lstStyle>
          <a:p>
            <a:r>
              <a:t>TravisCI</a:t>
            </a:r>
          </a:p>
        </p:txBody>
      </p:sp>
      <p:sp>
        <p:nvSpPr>
          <p:cNvPr id="258" name="Checks for updates"/>
          <p:cNvSpPr txBox="1"/>
          <p:nvPr/>
        </p:nvSpPr>
        <p:spPr>
          <a:xfrm>
            <a:off x="14490242" y="5627461"/>
            <a:ext cx="573151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Checks for updates</a:t>
            </a:r>
          </a:p>
        </p:txBody>
      </p:sp>
      <p:sp>
        <p:nvSpPr>
          <p:cNvPr id="259" name="Runs build for each commit"/>
          <p:cNvSpPr txBox="1"/>
          <p:nvPr/>
        </p:nvSpPr>
        <p:spPr>
          <a:xfrm>
            <a:off x="14707764" y="11949752"/>
            <a:ext cx="5940958"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Runs build for each commit</a:t>
            </a:r>
          </a:p>
        </p:txBody>
      </p:sp>
      <p:pic>
        <p:nvPicPr>
          <p:cNvPr id="260" name="Image" descr="Image"/>
          <p:cNvPicPr>
            <a:picLocks noChangeAspect="1"/>
          </p:cNvPicPr>
          <p:nvPr/>
        </p:nvPicPr>
        <p:blipFill>
          <a:blip r:embed="rId6"/>
          <a:stretch>
            <a:fillRect/>
          </a:stretch>
        </p:blipFill>
        <p:spPr>
          <a:xfrm>
            <a:off x="16114683" y="8127817"/>
            <a:ext cx="1666876" cy="1666876"/>
          </a:xfrm>
          <a:prstGeom prst="rect">
            <a:avLst/>
          </a:prstGeom>
          <a:ln w="12700">
            <a:miter lim="400000"/>
          </a:ln>
        </p:spPr>
      </p:pic>
      <p:sp>
        <p:nvSpPr>
          <p:cNvPr id="261" name="GitHub Actions"/>
          <p:cNvSpPr txBox="1"/>
          <p:nvPr/>
        </p:nvSpPr>
        <p:spPr>
          <a:xfrm>
            <a:off x="16296118" y="9931193"/>
            <a:ext cx="1765047" cy="13112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3800">
                <a:solidFill>
                  <a:srgbClr val="000000"/>
                </a:solidFill>
                <a:latin typeface="Helvetica Light"/>
                <a:ea typeface="Helvetica Light"/>
                <a:cs typeface="Helvetica Light"/>
                <a:sym typeface="Helvetica Light"/>
              </a:defRPr>
            </a:pPr>
            <a:r>
              <a:t>GitHub</a:t>
            </a:r>
            <a:br/>
            <a:r>
              <a:t>Actions</a:t>
            </a:r>
          </a:p>
        </p:txBody>
      </p:sp>
      <p:pic>
        <p:nvPicPr>
          <p:cNvPr id="262" name="Image" descr="Image"/>
          <p:cNvPicPr>
            <a:picLocks noChangeAspect="1"/>
          </p:cNvPicPr>
          <p:nvPr/>
        </p:nvPicPr>
        <p:blipFill>
          <a:blip r:embed="rId7"/>
          <a:stretch>
            <a:fillRect/>
          </a:stretch>
        </p:blipFill>
        <p:spPr>
          <a:xfrm>
            <a:off x="14120927" y="8310762"/>
            <a:ext cx="1666876" cy="1666876"/>
          </a:xfrm>
          <a:prstGeom prst="rect">
            <a:avLst/>
          </a:prstGeom>
          <a:ln w="12700">
            <a:miter lim="400000"/>
          </a:ln>
        </p:spPr>
      </p:pic>
      <p:sp>
        <p:nvSpPr>
          <p:cNvPr id="263" name="CircleCI"/>
          <p:cNvSpPr txBox="1"/>
          <p:nvPr/>
        </p:nvSpPr>
        <p:spPr>
          <a:xfrm>
            <a:off x="14009586" y="10223293"/>
            <a:ext cx="1889558" cy="727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800">
                <a:solidFill>
                  <a:srgbClr val="000000"/>
                </a:solidFill>
                <a:latin typeface="Helvetica Light"/>
                <a:ea typeface="Helvetica Light"/>
                <a:cs typeface="Helvetica Light"/>
                <a:sym typeface="Helvetica Light"/>
              </a:defRPr>
            </a:lvl1pPr>
          </a:lstStyle>
          <a:p>
            <a:r>
              <a:t>CircleCI</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Example CI Pipeline"/>
          <p:cNvSpPr txBox="1">
            <a:spLocks noGrp="1"/>
          </p:cNvSpPr>
          <p:nvPr>
            <p:ph type="title"/>
          </p:nvPr>
        </p:nvSpPr>
        <p:spPr>
          <a:prstGeom prst="rect">
            <a:avLst/>
          </a:prstGeom>
        </p:spPr>
        <p:txBody>
          <a:bodyPr/>
          <a:lstStyle/>
          <a:p>
            <a:r>
              <a:t>Example CI Pipeline</a:t>
            </a:r>
          </a:p>
        </p:txBody>
      </p:sp>
      <p:sp>
        <p:nvSpPr>
          <p:cNvPr id="277" name="Open source project: PrestoDB"/>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Open source project: PrestoDB</a:t>
            </a:r>
          </a:p>
        </p:txBody>
      </p:sp>
      <p:pic>
        <p:nvPicPr>
          <p:cNvPr id="278" name="Image" descr="Image"/>
          <p:cNvPicPr>
            <a:picLocks noChangeAspect="1"/>
          </p:cNvPicPr>
          <p:nvPr/>
        </p:nvPicPr>
        <p:blipFill>
          <a:blip r:embed="rId3"/>
          <a:stretch>
            <a:fillRect/>
          </a:stretch>
        </p:blipFill>
        <p:spPr>
          <a:xfrm>
            <a:off x="5049940" y="4213034"/>
            <a:ext cx="14284120" cy="13716001"/>
          </a:xfrm>
          <a:prstGeom prst="rect">
            <a:avLst/>
          </a:prstGeom>
          <a:ln w="12700">
            <a:miter lim="400000"/>
          </a:ln>
        </p:spPr>
      </p:pic>
      <p:sp>
        <p:nvSpPr>
          <p:cNvPr id="279" name="https://travis-ci.com/github/prestodb/presto"/>
          <p:cNvSpPr txBox="1"/>
          <p:nvPr/>
        </p:nvSpPr>
        <p:spPr>
          <a:xfrm>
            <a:off x="18142932" y="13170488"/>
            <a:ext cx="620024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u="sng">
                <a:hlinkClick r:id="rId4"/>
              </a:rPr>
              <a:t>https://travis-ci.com/github/prestodb/presto</a:t>
            </a:r>
            <a:r>
              <a:t> </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3" name="Example CI Pipeline - TravisCI"/>
          <p:cNvSpPr txBox="1">
            <a:spLocks noGrp="1"/>
          </p:cNvSpPr>
          <p:nvPr>
            <p:ph type="title"/>
          </p:nvPr>
        </p:nvSpPr>
        <p:spPr>
          <a:prstGeom prst="rect">
            <a:avLst/>
          </a:prstGeom>
        </p:spPr>
        <p:txBody>
          <a:bodyPr/>
          <a:lstStyle/>
          <a:p>
            <a:r>
              <a:t>Example CI Pipeline - TravisCI</a:t>
            </a:r>
          </a:p>
        </p:txBody>
      </p:sp>
      <p:sp>
        <p:nvSpPr>
          <p:cNvPr id="284" name="At a glance, see history of bui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At a glance, see history of build</a:t>
            </a:r>
          </a:p>
        </p:txBody>
      </p:sp>
      <p:sp>
        <p:nvSpPr>
          <p:cNvPr id="285" name="Slide bullet text"/>
          <p:cNvSpPr txBox="1">
            <a:spLocks noGrp="1"/>
          </p:cNvSpPr>
          <p:nvPr>
            <p:ph type="body" idx="1"/>
          </p:nvPr>
        </p:nvSpPr>
        <p:spPr>
          <a:prstGeom prst="rect">
            <a:avLst/>
          </a:prstGeom>
        </p:spPr>
        <p:txBody>
          <a:bodyPr/>
          <a:lstStyle/>
          <a:p>
            <a:endParaRPr/>
          </a:p>
        </p:txBody>
      </p:sp>
      <p:pic>
        <p:nvPicPr>
          <p:cNvPr id="286" name="Image" descr="Image"/>
          <p:cNvPicPr>
            <a:picLocks noChangeAspect="1"/>
          </p:cNvPicPr>
          <p:nvPr/>
        </p:nvPicPr>
        <p:blipFill>
          <a:blip r:embed="rId3"/>
          <a:stretch>
            <a:fillRect/>
          </a:stretch>
        </p:blipFill>
        <p:spPr>
          <a:xfrm>
            <a:off x="3097398" y="4387922"/>
            <a:ext cx="16753344" cy="13716001"/>
          </a:xfrm>
          <a:prstGeom prst="rect">
            <a:avLst/>
          </a:prstGeom>
          <a:ln w="12700">
            <a:miter lim="400000"/>
          </a:ln>
        </p:spPr>
      </p:pic>
      <p:sp>
        <p:nvSpPr>
          <p:cNvPr id="287" name="https://travis-ci.com/github/prestodb/presto"/>
          <p:cNvSpPr txBox="1"/>
          <p:nvPr/>
        </p:nvSpPr>
        <p:spPr>
          <a:xfrm>
            <a:off x="18142932" y="13170488"/>
            <a:ext cx="620024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u="sng">
                <a:hlinkClick r:id="rId4"/>
              </a:rPr>
              <a:t>https://travis-ci.com/github/prestodb/presto</a:t>
            </a:r>
            <a:r>
              <a:t> </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8AF2E-3410-9F4F-B51A-5A6528F2AC0C}"/>
              </a:ext>
            </a:extLst>
          </p:cNvPr>
          <p:cNvSpPr>
            <a:spLocks noGrp="1"/>
          </p:cNvSpPr>
          <p:nvPr>
            <p:ph type="title"/>
          </p:nvPr>
        </p:nvSpPr>
        <p:spPr/>
        <p:txBody>
          <a:bodyPr/>
          <a:lstStyle/>
          <a:p>
            <a:r>
              <a:rPr lang="en-US" dirty="0"/>
              <a:t>CI In Practice: HW3 </a:t>
            </a:r>
            <a:r>
              <a:rPr lang="en-US" dirty="0" err="1"/>
              <a:t>Autograder</a:t>
            </a:r>
            <a:endParaRPr lang="en-US" dirty="0"/>
          </a:p>
        </p:txBody>
      </p:sp>
      <p:sp>
        <p:nvSpPr>
          <p:cNvPr id="9" name="TextBox 8">
            <a:extLst>
              <a:ext uri="{FF2B5EF4-FFF2-40B4-BE49-F238E27FC236}">
                <a16:creationId xmlns:a16="http://schemas.microsoft.com/office/drawing/2014/main" id="{A4F12824-0C73-B34C-ACF9-AB3D1FDCCBEF}"/>
              </a:ext>
            </a:extLst>
          </p:cNvPr>
          <p:cNvSpPr txBox="1"/>
          <p:nvPr/>
        </p:nvSpPr>
        <p:spPr>
          <a:xfrm>
            <a:off x="697831" y="2789932"/>
            <a:ext cx="16615610" cy="10248960"/>
          </a:xfrm>
          <a:prstGeom prst="rect">
            <a:avLst/>
          </a:prstGeom>
          <a:noFill/>
          <a:ln w="127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US" sz="2200" b="1" dirty="0">
                <a:solidFill>
                  <a:srgbClr val="00006D"/>
                </a:solidFill>
                <a:effectLst/>
                <a:latin typeface="Courier" pitchFamily="2" charset="0"/>
              </a:rPr>
              <a:t>name</a:t>
            </a:r>
            <a:r>
              <a:rPr lang="en-US" sz="2200" dirty="0">
                <a:solidFill>
                  <a:srgbClr val="000000"/>
                </a:solidFill>
                <a:effectLst/>
                <a:latin typeface="Courier" pitchFamily="2" charset="0"/>
              </a:rPr>
              <a:t>: </a:t>
            </a:r>
            <a:r>
              <a:rPr lang="en-US" sz="2200" b="1" dirty="0">
                <a:solidFill>
                  <a:srgbClr val="0F7003"/>
                </a:solidFill>
                <a:effectLst/>
                <a:latin typeface="Courier" pitchFamily="2" charset="0"/>
              </a:rPr>
              <a:t>'Build and Test the Grader'</a:t>
            </a:r>
            <a:endParaRPr lang="en-US" sz="2200" dirty="0">
              <a:solidFill>
                <a:srgbClr val="0F7003"/>
              </a:solidFill>
              <a:effectLst/>
              <a:latin typeface="Courier" pitchFamily="2" charset="0"/>
            </a:endParaRPr>
          </a:p>
          <a:p>
            <a:pPr algn="l"/>
            <a:r>
              <a:rPr lang="en-US" sz="2200" b="1" dirty="0">
                <a:solidFill>
                  <a:srgbClr val="00006D"/>
                </a:solidFill>
                <a:effectLst/>
                <a:latin typeface="Courier" pitchFamily="2" charset="0"/>
              </a:rPr>
              <a:t>on</a:t>
            </a:r>
            <a:r>
              <a:rPr lang="en-US" sz="2200" dirty="0">
                <a:solidFill>
                  <a:srgbClr val="000000"/>
                </a:solidFill>
                <a:effectLst/>
                <a:latin typeface="Courier" pitchFamily="2" charset="0"/>
              </a:rPr>
              <a:t>: </a:t>
            </a:r>
            <a:r>
              <a:rPr lang="en-US" sz="2200" i="1" dirty="0">
                <a:solidFill>
                  <a:srgbClr val="6D6D6D"/>
                </a:solidFill>
                <a:effectLst/>
                <a:latin typeface="Courier" pitchFamily="2" charset="0"/>
              </a:rPr>
              <a:t># rebuild any PRs and main branch changes</a:t>
            </a:r>
            <a:endParaRPr lang="en-US" sz="2200" dirty="0">
              <a:solidFill>
                <a:srgbClr val="6D6D6D"/>
              </a:solidFill>
              <a:effectLst/>
              <a:latin typeface="Courier" pitchFamily="2" charset="0"/>
            </a:endParaRPr>
          </a:p>
          <a:p>
            <a:pPr algn="l"/>
            <a:r>
              <a:rPr lang="en-US" sz="2200" i="1" dirty="0">
                <a:solidFill>
                  <a:srgbClr val="6D6D6D"/>
                </a:solidFill>
                <a:effectLst/>
                <a:latin typeface="Courier" pitchFamily="2" charset="0"/>
              </a:rPr>
              <a:t>  </a:t>
            </a:r>
            <a:r>
              <a:rPr lang="en-US" sz="2200" b="1" dirty="0" err="1">
                <a:solidFill>
                  <a:srgbClr val="00006D"/>
                </a:solidFill>
                <a:effectLst/>
                <a:latin typeface="Courier" pitchFamily="2" charset="0"/>
              </a:rPr>
              <a:t>pull_request</a:t>
            </a:r>
            <a:r>
              <a:rPr lang="en-US" sz="2200" dirty="0">
                <a:solidFill>
                  <a:srgbClr val="000000"/>
                </a:solidFill>
                <a:effectLst/>
                <a:latin typeface="Courier" pitchFamily="2" charset="0"/>
              </a:rPr>
              <a:t>:</a:t>
            </a:r>
            <a:endParaRPr lang="en-US" sz="2200" dirty="0">
              <a:solidFill>
                <a:srgbClr val="00006D"/>
              </a:solidFill>
              <a:effectLst/>
              <a:latin typeface="Courier" pitchFamily="2" charset="0"/>
            </a:endParaRP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push</a:t>
            </a:r>
            <a:r>
              <a:rPr lang="en-US" sz="2200" dirty="0">
                <a:solidFill>
                  <a:srgbClr val="000000"/>
                </a:solidFill>
                <a:effectLst/>
                <a:latin typeface="Courier" pitchFamily="2" charset="0"/>
              </a:rPr>
              <a:t>:</a:t>
            </a:r>
            <a:endParaRPr lang="en-US" sz="2200" dirty="0">
              <a:solidFill>
                <a:srgbClr val="00006D"/>
              </a:solidFill>
              <a:effectLst/>
              <a:latin typeface="Courier" pitchFamily="2" charset="0"/>
            </a:endParaRP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branches</a:t>
            </a:r>
            <a:r>
              <a:rPr lang="en-US" sz="2200" dirty="0">
                <a:solidFill>
                  <a:srgbClr val="000000"/>
                </a:solidFill>
                <a:effectLst/>
                <a:latin typeface="Courier" pitchFamily="2" charset="0"/>
              </a:rPr>
              <a:t>:</a:t>
            </a:r>
            <a:endParaRPr lang="en-US" sz="2200" dirty="0">
              <a:solidFill>
                <a:srgbClr val="00006D"/>
              </a:solidFill>
              <a:effectLst/>
              <a:latin typeface="Courier" pitchFamily="2" charset="0"/>
            </a:endParaRPr>
          </a:p>
          <a:p>
            <a:pPr algn="l"/>
            <a:r>
              <a:rPr lang="en-US" sz="2200" dirty="0">
                <a:solidFill>
                  <a:srgbClr val="000000"/>
                </a:solidFill>
                <a:effectLst/>
                <a:latin typeface="Courier" pitchFamily="2" charset="0"/>
              </a:rPr>
              <a:t>      - main</a:t>
            </a:r>
          </a:p>
          <a:p>
            <a:pPr algn="l"/>
            <a:r>
              <a:rPr lang="en-US" sz="2200" dirty="0">
                <a:solidFill>
                  <a:srgbClr val="000000"/>
                </a:solidFill>
                <a:effectLst/>
                <a:latin typeface="Courier" pitchFamily="2" charset="0"/>
              </a:rPr>
              <a:t>      - </a:t>
            </a:r>
            <a:r>
              <a:rPr lang="en-US" sz="2200" b="1" dirty="0">
                <a:solidFill>
                  <a:srgbClr val="0F7003"/>
                </a:solidFill>
                <a:effectLst/>
                <a:latin typeface="Courier" pitchFamily="2" charset="0"/>
              </a:rPr>
              <a:t>'releases/*'</a:t>
            </a:r>
            <a:endParaRPr lang="en-US" sz="2200" dirty="0">
              <a:solidFill>
                <a:srgbClr val="0F7003"/>
              </a:solidFill>
              <a:effectLst/>
              <a:latin typeface="Courier" pitchFamily="2" charset="0"/>
            </a:endParaRPr>
          </a:p>
          <a:p>
            <a:pPr algn="l"/>
            <a:r>
              <a:rPr lang="en-US" sz="2200" b="1" dirty="0">
                <a:solidFill>
                  <a:srgbClr val="00006D"/>
                </a:solidFill>
                <a:effectLst/>
                <a:latin typeface="Courier" pitchFamily="2" charset="0"/>
              </a:rPr>
              <a:t>jobs</a:t>
            </a:r>
            <a:r>
              <a:rPr lang="en-US" sz="2200" dirty="0">
                <a:solidFill>
                  <a:srgbClr val="000000"/>
                </a:solidFill>
                <a:effectLst/>
                <a:latin typeface="Courier" pitchFamily="2" charset="0"/>
              </a:rPr>
              <a:t>:</a:t>
            </a:r>
            <a:endParaRPr lang="en-US" sz="2200" dirty="0">
              <a:solidFill>
                <a:srgbClr val="00006D"/>
              </a:solidFill>
              <a:effectLst/>
              <a:latin typeface="Courier" pitchFamily="2" charset="0"/>
            </a:endParaRP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build</a:t>
            </a:r>
            <a:r>
              <a:rPr lang="en-US" sz="2200" dirty="0">
                <a:solidFill>
                  <a:srgbClr val="000000"/>
                </a:solidFill>
                <a:effectLst/>
                <a:latin typeface="Courier" pitchFamily="2" charset="0"/>
              </a:rPr>
              <a:t>:</a:t>
            </a:r>
            <a:endParaRPr lang="en-US" sz="2200" dirty="0">
              <a:solidFill>
                <a:srgbClr val="6D6D6D"/>
              </a:solidFill>
              <a:effectLst/>
              <a:latin typeface="Courier" pitchFamily="2" charset="0"/>
            </a:endParaRPr>
          </a:p>
          <a:p>
            <a:pPr algn="l"/>
            <a:r>
              <a:rPr lang="en-US" sz="2200" i="1" dirty="0">
                <a:solidFill>
                  <a:srgbClr val="6D6D6D"/>
                </a:solidFill>
                <a:effectLst/>
                <a:latin typeface="Courier" pitchFamily="2" charset="0"/>
              </a:rPr>
              <a:t>    </a:t>
            </a:r>
            <a:r>
              <a:rPr lang="en-US" sz="2200" b="1" dirty="0">
                <a:solidFill>
                  <a:srgbClr val="00006D"/>
                </a:solidFill>
                <a:effectLst/>
                <a:latin typeface="Courier" pitchFamily="2" charset="0"/>
              </a:rPr>
              <a:t>runs-on</a:t>
            </a:r>
            <a:r>
              <a:rPr lang="en-US" sz="2200" dirty="0">
                <a:solidFill>
                  <a:srgbClr val="000000"/>
                </a:solidFill>
                <a:effectLst/>
                <a:latin typeface="Courier" pitchFamily="2" charset="0"/>
              </a:rPr>
              <a:t>: self-hosted</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steps</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 </a:t>
            </a:r>
            <a:r>
              <a:rPr lang="en-US" sz="2200" b="1" dirty="0">
                <a:solidFill>
                  <a:srgbClr val="00006D"/>
                </a:solidFill>
                <a:effectLst/>
                <a:latin typeface="Courier" pitchFamily="2" charset="0"/>
              </a:rPr>
              <a:t>uses</a:t>
            </a:r>
            <a:r>
              <a:rPr lang="en-US" sz="2200" dirty="0">
                <a:solidFill>
                  <a:srgbClr val="000000"/>
                </a:solidFill>
                <a:effectLst/>
                <a:latin typeface="Courier" pitchFamily="2" charset="0"/>
              </a:rPr>
              <a:t>: actions/checkout@v2</a:t>
            </a:r>
          </a:p>
          <a:p>
            <a:pPr algn="l"/>
            <a:r>
              <a:rPr lang="en-US" sz="2200" dirty="0">
                <a:solidFill>
                  <a:srgbClr val="000000"/>
                </a:solidFill>
                <a:effectLst/>
                <a:latin typeface="Courier" pitchFamily="2" charset="0"/>
              </a:rPr>
              <a:t>      - </a:t>
            </a:r>
            <a:r>
              <a:rPr lang="en-US" sz="2200" b="1" dirty="0">
                <a:solidFill>
                  <a:srgbClr val="00006D"/>
                </a:solidFill>
                <a:effectLst/>
                <a:latin typeface="Courier" pitchFamily="2" charset="0"/>
              </a:rPr>
              <a:t>uses</a:t>
            </a:r>
            <a:r>
              <a:rPr lang="en-US" sz="2200" dirty="0">
                <a:solidFill>
                  <a:srgbClr val="000000"/>
                </a:solidFill>
                <a:effectLst/>
                <a:latin typeface="Courier" pitchFamily="2" charset="0"/>
              </a:rPr>
              <a:t>: actions/setup-node@v2</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with</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node-version</a:t>
            </a:r>
            <a:r>
              <a:rPr lang="en-US" sz="2200" dirty="0">
                <a:solidFill>
                  <a:srgbClr val="000000"/>
                </a:solidFill>
                <a:effectLst/>
                <a:latin typeface="Courier" pitchFamily="2" charset="0"/>
              </a:rPr>
              <a:t>: </a:t>
            </a:r>
            <a:r>
              <a:rPr lang="en-US" sz="2200" b="1" dirty="0">
                <a:solidFill>
                  <a:srgbClr val="0F7003"/>
                </a:solidFill>
                <a:effectLst/>
                <a:latin typeface="Courier" pitchFamily="2" charset="0"/>
              </a:rPr>
              <a:t>'16'</a:t>
            </a:r>
            <a:endParaRPr lang="en-US" sz="2200" dirty="0">
              <a:solidFill>
                <a:srgbClr val="00006D"/>
              </a:solidFill>
              <a:effectLst/>
              <a:latin typeface="Courier" pitchFamily="2" charset="0"/>
            </a:endParaRPr>
          </a:p>
          <a:p>
            <a:pPr algn="l"/>
            <a:r>
              <a:rPr lang="en-US" sz="2200" b="1" dirty="0">
                <a:solidFill>
                  <a:srgbClr val="0F7003"/>
                </a:solidFill>
                <a:effectLst/>
                <a:latin typeface="Courier" pitchFamily="2" charset="0"/>
              </a:rPr>
              <a:t>      </a:t>
            </a:r>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run</a:t>
            </a:r>
            <a:r>
              <a:rPr lang="en-US" sz="2200" dirty="0">
                <a:solidFill>
                  <a:srgbClr val="000000"/>
                </a:solidFill>
                <a:effectLst/>
                <a:latin typeface="Courier" pitchFamily="2" charset="0"/>
              </a:rPr>
              <a:t>: |</a:t>
            </a:r>
            <a:endParaRPr lang="en-US" sz="2200" dirty="0">
              <a:solidFill>
                <a:srgbClr val="0F7003"/>
              </a:solidFill>
              <a:effectLst/>
              <a:latin typeface="Courier" pitchFamily="2" charset="0"/>
            </a:endParaRPr>
          </a:p>
          <a:p>
            <a:pPr algn="l"/>
            <a:r>
              <a:rPr lang="en-US" sz="2200" dirty="0">
                <a:solidFill>
                  <a:srgbClr val="000000"/>
                </a:solidFill>
                <a:effectLst/>
                <a:latin typeface="Courier" pitchFamily="2" charset="0"/>
              </a:rPr>
              <a:t>          </a:t>
            </a:r>
            <a:r>
              <a:rPr lang="en-US" sz="2200" dirty="0" err="1">
                <a:solidFill>
                  <a:srgbClr val="000000"/>
                </a:solidFill>
                <a:effectLst/>
                <a:latin typeface="Courier" pitchFamily="2" charset="0"/>
              </a:rPr>
              <a:t>npm</a:t>
            </a:r>
            <a:r>
              <a:rPr lang="en-US" sz="2200" dirty="0">
                <a:solidFill>
                  <a:srgbClr val="000000"/>
                </a:solidFill>
                <a:effectLst/>
                <a:latin typeface="Courier" pitchFamily="2" charset="0"/>
              </a:rPr>
              <a:t> install</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test</a:t>
            </a:r>
            <a:r>
              <a:rPr lang="en-US" sz="2200" dirty="0">
                <a:solidFill>
                  <a:srgbClr val="000000"/>
                </a:solidFill>
                <a:effectLst/>
                <a:latin typeface="Courier" pitchFamily="2" charset="0"/>
              </a:rPr>
              <a:t>:</a:t>
            </a:r>
            <a:endParaRPr lang="en-US" sz="2200" dirty="0">
              <a:solidFill>
                <a:srgbClr val="6D6D6D"/>
              </a:solidFill>
              <a:effectLst/>
              <a:latin typeface="Courier" pitchFamily="2" charset="0"/>
            </a:endParaRPr>
          </a:p>
          <a:p>
            <a:pPr algn="l"/>
            <a:r>
              <a:rPr lang="en-US" sz="2200" i="1" dirty="0">
                <a:solidFill>
                  <a:srgbClr val="6D6D6D"/>
                </a:solidFill>
                <a:effectLst/>
                <a:latin typeface="Courier" pitchFamily="2" charset="0"/>
              </a:rPr>
              <a:t>    </a:t>
            </a:r>
            <a:r>
              <a:rPr lang="en-US" sz="2200" b="1" dirty="0">
                <a:solidFill>
                  <a:srgbClr val="00006D"/>
                </a:solidFill>
                <a:effectLst/>
                <a:latin typeface="Courier" pitchFamily="2" charset="0"/>
              </a:rPr>
              <a:t>runs-on</a:t>
            </a:r>
            <a:r>
              <a:rPr lang="en-US" sz="2200" dirty="0">
                <a:solidFill>
                  <a:srgbClr val="000000"/>
                </a:solidFill>
                <a:effectLst/>
                <a:latin typeface="Courier" pitchFamily="2" charset="0"/>
              </a:rPr>
              <a:t>: self-hosted</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strategy</a:t>
            </a:r>
            <a:r>
              <a:rPr lang="en-US" sz="2200" dirty="0">
                <a:solidFill>
                  <a:srgbClr val="000000"/>
                </a:solidFill>
                <a:effectLst/>
                <a:latin typeface="Courier" pitchFamily="2" charset="0"/>
              </a:rPr>
              <a:t>:</a:t>
            </a:r>
            <a:endParaRPr lang="en-US" sz="2200" dirty="0">
              <a:solidFill>
                <a:srgbClr val="00006D"/>
              </a:solidFill>
              <a:effectLst/>
              <a:latin typeface="Courier" pitchFamily="2" charset="0"/>
            </a:endParaRP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matrix</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submission</a:t>
            </a:r>
            <a:r>
              <a:rPr lang="en-US" sz="2200" dirty="0">
                <a:solidFill>
                  <a:srgbClr val="000000"/>
                </a:solidFill>
                <a:effectLst/>
                <a:latin typeface="Courier" pitchFamily="2" charset="0"/>
              </a:rPr>
              <a:t>: [a, b, c, </a:t>
            </a:r>
            <a:r>
              <a:rPr lang="en-US" sz="2200" dirty="0" err="1">
                <a:solidFill>
                  <a:srgbClr val="000000"/>
                </a:solidFill>
                <a:effectLst/>
                <a:latin typeface="Courier" pitchFamily="2" charset="0"/>
              </a:rPr>
              <a:t>ts</a:t>
            </a:r>
            <a:r>
              <a:rPr lang="en-US" sz="2200" dirty="0">
                <a:solidFill>
                  <a:srgbClr val="000000"/>
                </a:solidFill>
                <a:effectLst/>
                <a:latin typeface="Courier" pitchFamily="2" charset="0"/>
              </a:rPr>
              <a:t>-ignore, linting-error, non-green-tests, empty]</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steps</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 </a:t>
            </a:r>
            <a:r>
              <a:rPr lang="en-US" sz="2200" b="1" dirty="0">
                <a:solidFill>
                  <a:srgbClr val="00006D"/>
                </a:solidFill>
                <a:effectLst/>
                <a:latin typeface="Courier" pitchFamily="2" charset="0"/>
              </a:rPr>
              <a:t>uses</a:t>
            </a:r>
            <a:r>
              <a:rPr lang="en-US" sz="2200" dirty="0">
                <a:solidFill>
                  <a:srgbClr val="000000"/>
                </a:solidFill>
                <a:effectLst/>
                <a:latin typeface="Courier" pitchFamily="2" charset="0"/>
              </a:rPr>
              <a:t>: actions/checkout@v2</a:t>
            </a:r>
          </a:p>
          <a:p>
            <a:pPr algn="l"/>
            <a:r>
              <a:rPr lang="en-US" sz="2200" dirty="0">
                <a:solidFill>
                  <a:srgbClr val="000000"/>
                </a:solidFill>
                <a:effectLst/>
                <a:latin typeface="Courier" pitchFamily="2" charset="0"/>
              </a:rPr>
              <a:t>      - </a:t>
            </a:r>
            <a:r>
              <a:rPr lang="en-US" sz="2200" b="1" dirty="0">
                <a:solidFill>
                  <a:srgbClr val="00006D"/>
                </a:solidFill>
                <a:effectLst/>
                <a:latin typeface="Courier" pitchFamily="2" charset="0"/>
              </a:rPr>
              <a:t>uses</a:t>
            </a:r>
            <a:r>
              <a:rPr lang="en-US" sz="2200" dirty="0">
                <a:solidFill>
                  <a:srgbClr val="000000"/>
                </a:solidFill>
                <a:effectLst/>
                <a:latin typeface="Courier" pitchFamily="2" charset="0"/>
              </a:rPr>
              <a:t>: actions/setup-node@v2</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with</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node-version</a:t>
            </a:r>
            <a:r>
              <a:rPr lang="en-US" sz="2200" dirty="0">
                <a:solidFill>
                  <a:srgbClr val="000000"/>
                </a:solidFill>
                <a:effectLst/>
                <a:latin typeface="Courier" pitchFamily="2" charset="0"/>
              </a:rPr>
              <a:t>: </a:t>
            </a:r>
            <a:r>
              <a:rPr lang="en-US" sz="2200" b="1" dirty="0">
                <a:solidFill>
                  <a:srgbClr val="0F7003"/>
                </a:solidFill>
                <a:effectLst/>
                <a:latin typeface="Courier" pitchFamily="2" charset="0"/>
              </a:rPr>
              <a:t>'16'</a:t>
            </a:r>
            <a:endParaRPr lang="en-US" sz="2200" dirty="0">
              <a:solidFill>
                <a:srgbClr val="00006D"/>
              </a:solidFill>
              <a:effectLst/>
              <a:latin typeface="Courier" pitchFamily="2" charset="0"/>
            </a:endParaRPr>
          </a:p>
          <a:p>
            <a:pPr algn="l"/>
            <a:r>
              <a:rPr lang="en-US" sz="2200" b="1" dirty="0">
                <a:solidFill>
                  <a:srgbClr val="0F7003"/>
                </a:solidFill>
                <a:effectLst/>
                <a:latin typeface="Courier" pitchFamily="2" charset="0"/>
              </a:rPr>
              <a:t>      </a:t>
            </a:r>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uses</a:t>
            </a:r>
            <a:r>
              <a:rPr lang="en-US" sz="2200" dirty="0">
                <a:solidFill>
                  <a:srgbClr val="000000"/>
                </a:solidFill>
                <a:effectLst/>
                <a:latin typeface="Courier" pitchFamily="2" charset="0"/>
              </a:rPr>
              <a:t>: ./</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with</a:t>
            </a:r>
            <a:r>
              <a:rPr lang="en-US" sz="2200" dirty="0">
                <a:solidFill>
                  <a:srgbClr val="000000"/>
                </a:solidFill>
                <a:effectLst/>
                <a:latin typeface="Courier" pitchFamily="2" charset="0"/>
              </a:rPr>
              <a:t>:</a:t>
            </a:r>
          </a:p>
          <a:p>
            <a:pPr algn="l"/>
            <a:r>
              <a:rPr lang="en-US" sz="2200" dirty="0">
                <a:solidFill>
                  <a:srgbClr val="000000"/>
                </a:solidFill>
                <a:effectLst/>
                <a:latin typeface="Courier" pitchFamily="2" charset="0"/>
              </a:rPr>
              <a:t>          </a:t>
            </a:r>
            <a:r>
              <a:rPr lang="en-US" sz="2200" b="1" dirty="0">
                <a:solidFill>
                  <a:srgbClr val="00006D"/>
                </a:solidFill>
                <a:effectLst/>
                <a:latin typeface="Courier" pitchFamily="2" charset="0"/>
              </a:rPr>
              <a:t>submission-directory</a:t>
            </a:r>
            <a:r>
              <a:rPr lang="en-US" sz="2200" dirty="0">
                <a:solidFill>
                  <a:srgbClr val="000000"/>
                </a:solidFill>
                <a:effectLst/>
                <a:latin typeface="Courier" pitchFamily="2" charset="0"/>
              </a:rPr>
              <a:t>: solutions/${{ </a:t>
            </a:r>
            <a:r>
              <a:rPr lang="en-US" sz="2200" dirty="0" err="1">
                <a:solidFill>
                  <a:srgbClr val="000000"/>
                </a:solidFill>
                <a:effectLst/>
                <a:latin typeface="Courier" pitchFamily="2" charset="0"/>
              </a:rPr>
              <a:t>matrix.submission</a:t>
            </a:r>
            <a:r>
              <a:rPr lang="en-US" sz="2200" dirty="0">
                <a:solidFill>
                  <a:srgbClr val="000000"/>
                </a:solidFill>
                <a:effectLst/>
                <a:latin typeface="Courier" pitchFamily="2" charset="0"/>
              </a:rPr>
              <a:t> }}</a:t>
            </a:r>
          </a:p>
        </p:txBody>
      </p:sp>
      <p:pic>
        <p:nvPicPr>
          <p:cNvPr id="10" name="Picture 9">
            <a:extLst>
              <a:ext uri="{FF2B5EF4-FFF2-40B4-BE49-F238E27FC236}">
                <a16:creationId xmlns:a16="http://schemas.microsoft.com/office/drawing/2014/main" id="{C0DB382B-0B03-E14D-BE13-4E7F085FD2E3}"/>
              </a:ext>
            </a:extLst>
          </p:cNvPr>
          <p:cNvPicPr>
            <a:picLocks noChangeAspect="1"/>
          </p:cNvPicPr>
          <p:nvPr/>
        </p:nvPicPr>
        <p:blipFill>
          <a:blip r:embed="rId3"/>
          <a:stretch>
            <a:fillRect/>
          </a:stretch>
        </p:blipFill>
        <p:spPr>
          <a:xfrm>
            <a:off x="17394527" y="3038976"/>
            <a:ext cx="5870871" cy="9882939"/>
          </a:xfrm>
          <a:prstGeom prst="rect">
            <a:avLst/>
          </a:prstGeom>
        </p:spPr>
      </p:pic>
      <p:sp>
        <p:nvSpPr>
          <p:cNvPr id="11" name="TextBox 10">
            <a:extLst>
              <a:ext uri="{FF2B5EF4-FFF2-40B4-BE49-F238E27FC236}">
                <a16:creationId xmlns:a16="http://schemas.microsoft.com/office/drawing/2014/main" id="{6DF6C663-CAE2-F849-9287-284C4152C984}"/>
              </a:ext>
            </a:extLst>
          </p:cNvPr>
          <p:cNvSpPr txBox="1"/>
          <p:nvPr/>
        </p:nvSpPr>
        <p:spPr>
          <a:xfrm>
            <a:off x="491428" y="2290670"/>
            <a:ext cx="3541034" cy="471924"/>
          </a:xfrm>
          <a:prstGeom prst="rect">
            <a:avLst/>
          </a:prstGeom>
          <a:solidFill>
            <a:schemeClr val="accent4">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err="1"/>
              <a:t>test.yml</a:t>
            </a:r>
            <a:r>
              <a:rPr lang="en-US" dirty="0"/>
              <a:t> (CI workflow file)</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
        <p:nvSpPr>
          <p:cNvPr id="12" name="TextBox 11">
            <a:extLst>
              <a:ext uri="{FF2B5EF4-FFF2-40B4-BE49-F238E27FC236}">
                <a16:creationId xmlns:a16="http://schemas.microsoft.com/office/drawing/2014/main" id="{0F4FB4DE-06DD-8A40-9803-818F02B4EFC3}"/>
              </a:ext>
            </a:extLst>
          </p:cNvPr>
          <p:cNvSpPr txBox="1"/>
          <p:nvPr/>
        </p:nvSpPr>
        <p:spPr>
          <a:xfrm>
            <a:off x="17536079" y="2563386"/>
            <a:ext cx="3300584" cy="471924"/>
          </a:xfrm>
          <a:prstGeom prst="rect">
            <a:avLst/>
          </a:prstGeom>
          <a:solidFill>
            <a:schemeClr val="accent4">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lang="en-US" dirty="0"/>
              <a:t>GitHub Actions Results</a:t>
            </a:r>
            <a:endParaRPr kumimoji="0" lang="en-US" sz="2400" b="0" i="0" u="none" strike="noStrike" cap="none" spc="0" normalizeH="0" baseline="0" dirty="0">
              <a:ln>
                <a:noFill/>
              </a:ln>
              <a:solidFill>
                <a:srgbClr val="5E5E5E"/>
              </a:solidFill>
              <a:effectLst/>
              <a:uFillTx/>
              <a:latin typeface="+mn-lt"/>
              <a:ea typeface="+mn-ea"/>
              <a:cs typeface="+mn-cs"/>
              <a:sym typeface="Helvetica Neue"/>
            </a:endParaRPr>
          </a:p>
        </p:txBody>
      </p:sp>
    </p:spTree>
    <p:extLst>
      <p:ext uri="{BB962C8B-B14F-4D97-AF65-F5344CB8AC3E}">
        <p14:creationId xmlns:p14="http://schemas.microsoft.com/office/powerpoint/2010/main" val="130840839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938FC-D490-B948-B5A7-AE72ECB372A3}"/>
              </a:ext>
            </a:extLst>
          </p:cNvPr>
          <p:cNvSpPr>
            <a:spLocks noGrp="1"/>
          </p:cNvSpPr>
          <p:nvPr>
            <p:ph type="title"/>
          </p:nvPr>
        </p:nvSpPr>
        <p:spPr/>
        <p:txBody>
          <a:bodyPr>
            <a:normAutofit/>
          </a:bodyPr>
          <a:lstStyle/>
          <a:p>
            <a:r>
              <a:rPr lang="en-US" dirty="0"/>
              <a:t>CI Pipelines Automate Performance Testing</a:t>
            </a:r>
          </a:p>
        </p:txBody>
      </p:sp>
      <p:sp>
        <p:nvSpPr>
          <p:cNvPr id="3" name="Text Placeholder 2">
            <a:extLst>
              <a:ext uri="{FF2B5EF4-FFF2-40B4-BE49-F238E27FC236}">
                <a16:creationId xmlns:a16="http://schemas.microsoft.com/office/drawing/2014/main" id="{05155F61-A3D3-1748-A9CF-9A608D45DC20}"/>
              </a:ext>
            </a:extLst>
          </p:cNvPr>
          <p:cNvSpPr>
            <a:spLocks noGrp="1"/>
          </p:cNvSpPr>
          <p:nvPr>
            <p:ph type="body" sz="quarter" idx="21"/>
          </p:nvPr>
        </p:nvSpPr>
        <p:spPr>
          <a:xfrm>
            <a:off x="1158374" y="2998604"/>
            <a:ext cx="21971000" cy="934780"/>
          </a:xfrm>
        </p:spPr>
        <p:txBody>
          <a:bodyPr/>
          <a:lstStyle/>
          <a:p>
            <a:r>
              <a:rPr lang="en-US" dirty="0"/>
              <a:t>Example: Developing a </a:t>
            </a:r>
            <a:r>
              <a:rPr lang="en-US" dirty="0" err="1"/>
              <a:t>Fuzzer</a:t>
            </a:r>
            <a:endParaRPr lang="en-US" dirty="0"/>
          </a:p>
        </p:txBody>
      </p:sp>
      <p:sp>
        <p:nvSpPr>
          <p:cNvPr id="4" name="Text Placeholder 3">
            <a:extLst>
              <a:ext uri="{FF2B5EF4-FFF2-40B4-BE49-F238E27FC236}">
                <a16:creationId xmlns:a16="http://schemas.microsoft.com/office/drawing/2014/main" id="{B40C36EE-C796-6447-B710-58E90F68AB6C}"/>
              </a:ext>
            </a:extLst>
          </p:cNvPr>
          <p:cNvSpPr>
            <a:spLocks noGrp="1"/>
          </p:cNvSpPr>
          <p:nvPr>
            <p:ph type="body" idx="1"/>
          </p:nvPr>
        </p:nvSpPr>
        <p:spPr/>
        <p:txBody>
          <a:bodyPr/>
          <a:lstStyle/>
          <a:p>
            <a:r>
              <a:rPr lang="en-US" dirty="0"/>
              <a:t>“</a:t>
            </a:r>
            <a:r>
              <a:rPr lang="en-US" dirty="0" err="1"/>
              <a:t>Fuzzers</a:t>
            </a:r>
            <a:r>
              <a:rPr lang="en-US" dirty="0"/>
              <a:t>” are automated testing systems that aim to automatically generate inputs to programs that cover code and reveal bugs</a:t>
            </a:r>
          </a:p>
          <a:p>
            <a:r>
              <a:rPr lang="en-US" dirty="0" err="1"/>
              <a:t>Fuzzers</a:t>
            </a:r>
            <a:r>
              <a:rPr lang="en-US" dirty="0"/>
              <a:t> are non-deterministic: to evaluate with confidence, need repeated, long-running trials</a:t>
            </a:r>
          </a:p>
          <a:p>
            <a:r>
              <a:rPr lang="en-US" dirty="0"/>
              <a:t>Evaluating </a:t>
            </a:r>
            <a:r>
              <a:rPr lang="en-US" dirty="0" err="1"/>
              <a:t>fuzzers</a:t>
            </a:r>
            <a:r>
              <a:rPr lang="en-US" dirty="0"/>
              <a:t> is time consuming, determining which changes impact performance is confusing</a:t>
            </a:r>
          </a:p>
        </p:txBody>
      </p:sp>
    </p:spTree>
    <p:extLst>
      <p:ext uri="{BB962C8B-B14F-4D97-AF65-F5344CB8AC3E}">
        <p14:creationId xmlns:p14="http://schemas.microsoft.com/office/powerpoint/2010/main" val="26951427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66078-3238-5B47-AF9A-B95549AF8DA3}"/>
              </a:ext>
            </a:extLst>
          </p:cNvPr>
          <p:cNvSpPr>
            <a:spLocks noGrp="1"/>
          </p:cNvSpPr>
          <p:nvPr>
            <p:ph type="title"/>
          </p:nvPr>
        </p:nvSpPr>
        <p:spPr/>
        <p:txBody>
          <a:bodyPr>
            <a:normAutofit/>
          </a:bodyPr>
          <a:lstStyle/>
          <a:p>
            <a:r>
              <a:rPr lang="en-US" dirty="0"/>
              <a:t>CI Pipelines Automate Performance Testing</a:t>
            </a:r>
          </a:p>
        </p:txBody>
      </p:sp>
      <p:pic>
        <p:nvPicPr>
          <p:cNvPr id="5" name="Picture 4">
            <a:extLst>
              <a:ext uri="{FF2B5EF4-FFF2-40B4-BE49-F238E27FC236}">
                <a16:creationId xmlns:a16="http://schemas.microsoft.com/office/drawing/2014/main" id="{3C016858-FC59-2044-9058-BEF0D3C8B3B5}"/>
              </a:ext>
            </a:extLst>
          </p:cNvPr>
          <p:cNvPicPr>
            <a:picLocks noChangeAspect="1"/>
          </p:cNvPicPr>
          <p:nvPr/>
        </p:nvPicPr>
        <p:blipFill>
          <a:blip r:embed="rId3"/>
          <a:stretch>
            <a:fillRect/>
          </a:stretch>
        </p:blipFill>
        <p:spPr>
          <a:xfrm>
            <a:off x="249656" y="3271254"/>
            <a:ext cx="14211300" cy="7366000"/>
          </a:xfrm>
          <a:prstGeom prst="rect">
            <a:avLst/>
          </a:prstGeom>
        </p:spPr>
      </p:pic>
      <p:sp>
        <p:nvSpPr>
          <p:cNvPr id="10" name="TextBox 9">
            <a:extLst>
              <a:ext uri="{FF2B5EF4-FFF2-40B4-BE49-F238E27FC236}">
                <a16:creationId xmlns:a16="http://schemas.microsoft.com/office/drawing/2014/main" id="{E7D21791-5BBF-B24C-AF4A-55EC1456EBAB}"/>
              </a:ext>
            </a:extLst>
          </p:cNvPr>
          <p:cNvSpPr txBox="1"/>
          <p:nvPr/>
        </p:nvSpPr>
        <p:spPr>
          <a:xfrm>
            <a:off x="-180473" y="13254335"/>
            <a:ext cx="6653462"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https://github.com/neu-se/CONFETTI/actions</a:t>
            </a:r>
            <a:r>
              <a:rPr lang="en-US" dirty="0"/>
              <a:t> </a:t>
            </a:r>
          </a:p>
        </p:txBody>
      </p:sp>
      <p:pic>
        <p:nvPicPr>
          <p:cNvPr id="9" name="Picture 8">
            <a:extLst>
              <a:ext uri="{FF2B5EF4-FFF2-40B4-BE49-F238E27FC236}">
                <a16:creationId xmlns:a16="http://schemas.microsoft.com/office/drawing/2014/main" id="{6BC1D113-FF8F-A44E-9C06-7676DA4CA717}"/>
              </a:ext>
            </a:extLst>
          </p:cNvPr>
          <p:cNvPicPr>
            <a:picLocks noChangeAspect="1"/>
          </p:cNvPicPr>
          <p:nvPr/>
        </p:nvPicPr>
        <p:blipFill>
          <a:blip r:embed="rId5"/>
          <a:stretch>
            <a:fillRect/>
          </a:stretch>
        </p:blipFill>
        <p:spPr>
          <a:xfrm>
            <a:off x="10127246" y="8464884"/>
            <a:ext cx="13081000" cy="4775200"/>
          </a:xfrm>
          <a:prstGeom prst="rect">
            <a:avLst/>
          </a:prstGeom>
        </p:spPr>
      </p:pic>
      <p:sp>
        <p:nvSpPr>
          <p:cNvPr id="11" name="TextBox 10">
            <a:extLst>
              <a:ext uri="{FF2B5EF4-FFF2-40B4-BE49-F238E27FC236}">
                <a16:creationId xmlns:a16="http://schemas.microsoft.com/office/drawing/2014/main" id="{9BE14AEA-F599-3045-A551-A9E8EA257D76}"/>
              </a:ext>
            </a:extLst>
          </p:cNvPr>
          <p:cNvSpPr txBox="1"/>
          <p:nvPr/>
        </p:nvSpPr>
        <p:spPr>
          <a:xfrm>
            <a:off x="7243010" y="5343351"/>
            <a:ext cx="5269832" cy="1826141"/>
          </a:xfrm>
          <a:prstGeom prst="rect">
            <a:avLst/>
          </a:prstGeom>
          <a:solidFill>
            <a:schemeClr val="accent4">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Ink Free" panose="03080402000500000000" pitchFamily="66" charset="0"/>
                <a:sym typeface="Helvetica Neue"/>
              </a:rPr>
              <a:t>Every commit: Run 10 minute performance test on 5 benchmarks, repeating each test 5 times (25 concurrent jobs)</a:t>
            </a:r>
          </a:p>
        </p:txBody>
      </p:sp>
      <p:sp>
        <p:nvSpPr>
          <p:cNvPr id="14" name="TextBox 13">
            <a:extLst>
              <a:ext uri="{FF2B5EF4-FFF2-40B4-BE49-F238E27FC236}">
                <a16:creationId xmlns:a16="http://schemas.microsoft.com/office/drawing/2014/main" id="{38A3ECA1-EEE8-C647-B89A-25C01BE00158}"/>
              </a:ext>
            </a:extLst>
          </p:cNvPr>
          <p:cNvSpPr txBox="1"/>
          <p:nvPr/>
        </p:nvSpPr>
        <p:spPr>
          <a:xfrm>
            <a:off x="17213179" y="10308383"/>
            <a:ext cx="5269832" cy="1826141"/>
          </a:xfrm>
          <a:prstGeom prst="rect">
            <a:avLst/>
          </a:prstGeom>
          <a:solidFill>
            <a:schemeClr val="accent4">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Ink Free" panose="03080402000500000000" pitchFamily="66" charset="0"/>
                <a:sym typeface="Helvetica Neue"/>
              </a:rPr>
              <a:t>On Demand: Run 24 hour performance test on 5 benchmarks, repeating each test 20 times (100 concurrent jobs)</a:t>
            </a:r>
          </a:p>
        </p:txBody>
      </p:sp>
    </p:spTree>
    <p:extLst>
      <p:ext uri="{BB962C8B-B14F-4D97-AF65-F5344CB8AC3E}">
        <p14:creationId xmlns:p14="http://schemas.microsoft.com/office/powerpoint/2010/main" val="51465407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66078-3238-5B47-AF9A-B95549AF8DA3}"/>
              </a:ext>
            </a:extLst>
          </p:cNvPr>
          <p:cNvSpPr>
            <a:spLocks noGrp="1"/>
          </p:cNvSpPr>
          <p:nvPr>
            <p:ph type="title"/>
          </p:nvPr>
        </p:nvSpPr>
        <p:spPr/>
        <p:txBody>
          <a:bodyPr>
            <a:normAutofit/>
          </a:bodyPr>
          <a:lstStyle/>
          <a:p>
            <a:r>
              <a:rPr lang="en-US" dirty="0"/>
              <a:t>CI Pipelines Automate Performance Testing</a:t>
            </a:r>
          </a:p>
        </p:txBody>
      </p:sp>
      <p:pic>
        <p:nvPicPr>
          <p:cNvPr id="9" name="Picture 8">
            <a:extLst>
              <a:ext uri="{FF2B5EF4-FFF2-40B4-BE49-F238E27FC236}">
                <a16:creationId xmlns:a16="http://schemas.microsoft.com/office/drawing/2014/main" id="{6BC1D113-FF8F-A44E-9C06-7676DA4CA717}"/>
              </a:ext>
            </a:extLst>
          </p:cNvPr>
          <p:cNvPicPr>
            <a:picLocks noChangeAspect="1"/>
          </p:cNvPicPr>
          <p:nvPr/>
        </p:nvPicPr>
        <p:blipFill>
          <a:blip r:embed="rId3"/>
          <a:stretch>
            <a:fillRect/>
          </a:stretch>
        </p:blipFill>
        <p:spPr>
          <a:xfrm>
            <a:off x="10996863" y="4566652"/>
            <a:ext cx="13081000" cy="4775200"/>
          </a:xfrm>
          <a:prstGeom prst="rect">
            <a:avLst/>
          </a:prstGeom>
        </p:spPr>
      </p:pic>
      <p:sp>
        <p:nvSpPr>
          <p:cNvPr id="14" name="TextBox 13">
            <a:extLst>
              <a:ext uri="{FF2B5EF4-FFF2-40B4-BE49-F238E27FC236}">
                <a16:creationId xmlns:a16="http://schemas.microsoft.com/office/drawing/2014/main" id="{38A3ECA1-EEE8-C647-B89A-25C01BE00158}"/>
              </a:ext>
            </a:extLst>
          </p:cNvPr>
          <p:cNvSpPr txBox="1"/>
          <p:nvPr/>
        </p:nvSpPr>
        <p:spPr>
          <a:xfrm>
            <a:off x="18082796" y="6410151"/>
            <a:ext cx="5269832" cy="1826141"/>
          </a:xfrm>
          <a:prstGeom prst="rect">
            <a:avLst/>
          </a:prstGeom>
          <a:solidFill>
            <a:schemeClr val="accent4">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Ink Free" panose="03080402000500000000" pitchFamily="66" charset="0"/>
                <a:sym typeface="Helvetica Neue"/>
              </a:rPr>
              <a:t>On Demand: Run 24 hour performance test on 5 benchmarks, repeating each test 20 times (100 concurrent jobs)</a:t>
            </a:r>
          </a:p>
        </p:txBody>
      </p:sp>
      <p:pic>
        <p:nvPicPr>
          <p:cNvPr id="12" name="Picture 11">
            <a:extLst>
              <a:ext uri="{FF2B5EF4-FFF2-40B4-BE49-F238E27FC236}">
                <a16:creationId xmlns:a16="http://schemas.microsoft.com/office/drawing/2014/main" id="{CD656EDA-7F74-4F46-9C28-F7CA6780D8FB}"/>
              </a:ext>
            </a:extLst>
          </p:cNvPr>
          <p:cNvPicPr>
            <a:picLocks noChangeAspect="1"/>
          </p:cNvPicPr>
          <p:nvPr/>
        </p:nvPicPr>
        <p:blipFill>
          <a:blip r:embed="rId4"/>
          <a:stretch>
            <a:fillRect/>
          </a:stretch>
        </p:blipFill>
        <p:spPr>
          <a:xfrm>
            <a:off x="705852" y="2998535"/>
            <a:ext cx="10363200" cy="9499600"/>
          </a:xfrm>
          <a:prstGeom prst="rect">
            <a:avLst/>
          </a:prstGeom>
        </p:spPr>
      </p:pic>
      <p:sp>
        <p:nvSpPr>
          <p:cNvPr id="15" name="TextBox 14">
            <a:extLst>
              <a:ext uri="{FF2B5EF4-FFF2-40B4-BE49-F238E27FC236}">
                <a16:creationId xmlns:a16="http://schemas.microsoft.com/office/drawing/2014/main" id="{7146BE6C-FE77-434D-B2FF-240612FA2269}"/>
              </a:ext>
            </a:extLst>
          </p:cNvPr>
          <p:cNvSpPr txBox="1"/>
          <p:nvPr/>
        </p:nvSpPr>
        <p:spPr>
          <a:xfrm>
            <a:off x="-180473" y="13254335"/>
            <a:ext cx="6653462"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5"/>
              </a:rPr>
              <a:t>https://github.com/neu-se/CONFETTI/actions</a:t>
            </a:r>
            <a:r>
              <a:rPr lang="en-US" dirty="0"/>
              <a:t> </a:t>
            </a:r>
          </a:p>
        </p:txBody>
      </p:sp>
    </p:spTree>
    <p:extLst>
      <p:ext uri="{BB962C8B-B14F-4D97-AF65-F5344CB8AC3E}">
        <p14:creationId xmlns:p14="http://schemas.microsoft.com/office/powerpoint/2010/main" val="136359029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Continuous Integration in Practice"/>
          <p:cNvSpPr txBox="1">
            <a:spLocks noGrp="1"/>
          </p:cNvSpPr>
          <p:nvPr>
            <p:ph type="title"/>
          </p:nvPr>
        </p:nvSpPr>
        <p:spPr>
          <a:prstGeom prst="rect">
            <a:avLst/>
          </a:prstGeom>
        </p:spPr>
        <p:txBody>
          <a:bodyPr/>
          <a:lstStyle/>
          <a:p>
            <a:r>
              <a:t>Continuous Integration in Practice</a:t>
            </a:r>
          </a:p>
        </p:txBody>
      </p:sp>
      <p:sp>
        <p:nvSpPr>
          <p:cNvPr id="268" name="Large scale example: Google TAP"/>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Large scale example: Google TAP</a:t>
            </a:r>
          </a:p>
        </p:txBody>
      </p:sp>
      <p:sp>
        <p:nvSpPr>
          <p:cNvPr id="269" name="&gt;50,000 unique changes per-day, &gt; 4 billion test cases per-day…"/>
          <p:cNvSpPr txBox="1">
            <a:spLocks noGrp="1"/>
          </p:cNvSpPr>
          <p:nvPr>
            <p:ph type="body" idx="1"/>
          </p:nvPr>
        </p:nvSpPr>
        <p:spPr>
          <a:prstGeom prst="rect">
            <a:avLst/>
          </a:prstGeom>
        </p:spPr>
        <p:txBody>
          <a:bodyPr/>
          <a:lstStyle/>
          <a:p>
            <a:r>
              <a:t>&gt;50,000 unique changes per-day, &gt; 4 billion test cases per-day</a:t>
            </a:r>
          </a:p>
          <a:p>
            <a:r>
              <a:t>Pre-submit optimization: run fast tests for each individual change (before code review). If fast tests pass, allow the merge to continue</a:t>
            </a:r>
          </a:p>
          <a:p>
            <a:r>
              <a:t>Then: run all affected tests; “build cop” monitors and acts immediately to roll-back or fix</a:t>
            </a:r>
          </a:p>
          <a:p>
            <a:r>
              <a:t>Build cop monitors integration test runs</a:t>
            </a:r>
          </a:p>
          <a:p>
            <a:r>
              <a:t>Average wait time to submit a change: 11 minutes</a:t>
            </a:r>
          </a:p>
        </p:txBody>
      </p:sp>
      <p:sp>
        <p:nvSpPr>
          <p:cNvPr id="270" name="“Software Engineering at Google: Lessons Learned from Programming Over Time,” Wright, Winters and Manshreck, 2020 (O’Reilly)"/>
          <p:cNvSpPr txBox="1"/>
          <p:nvPr/>
        </p:nvSpPr>
        <p:spPr>
          <a:xfrm>
            <a:off x="3996613" y="12795100"/>
            <a:ext cx="16390774"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a:lvl1pPr>
          </a:lstStyle>
          <a:p>
            <a:r>
              <a:t>“Software Engineering at Google: Lessons Learned from Programming Over Time,” Wright, Winters and Manshreck, 2020 (O’Reilly)</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Continuous Integration"/>
          <p:cNvSpPr txBox="1">
            <a:spLocks noGrp="1"/>
          </p:cNvSpPr>
          <p:nvPr>
            <p:ph type="title"/>
          </p:nvPr>
        </p:nvSpPr>
        <p:spPr>
          <a:prstGeom prst="rect">
            <a:avLst/>
          </a:prstGeom>
        </p:spPr>
        <p:txBody>
          <a:bodyPr/>
          <a:lstStyle/>
          <a:p>
            <a:r>
              <a:t>Continuous Integration</a:t>
            </a:r>
          </a:p>
        </p:txBody>
      </p:sp>
      <p:sp>
        <p:nvSpPr>
          <p:cNvPr id="292" name="Summary and next step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Summary and next steps</a:t>
            </a:r>
          </a:p>
        </p:txBody>
      </p:sp>
      <p:sp>
        <p:nvSpPr>
          <p:cNvPr id="293" name="CI helps catch errors sooner in the software lifecycle by performing integration and end-to-end tests sooner…"/>
          <p:cNvSpPr txBox="1">
            <a:spLocks noGrp="1"/>
          </p:cNvSpPr>
          <p:nvPr>
            <p:ph type="body" idx="1"/>
          </p:nvPr>
        </p:nvSpPr>
        <p:spPr>
          <a:prstGeom prst="rect">
            <a:avLst/>
          </a:prstGeom>
        </p:spPr>
        <p:txBody>
          <a:bodyPr/>
          <a:lstStyle/>
          <a:p>
            <a:r>
              <a:t>CI helps catch errors sooner in the software lifecycle by performing integration and end-to-end tests sooner</a:t>
            </a:r>
          </a:p>
          <a:p>
            <a:r>
              <a:t>CI can be applied in small-scale projects by running complete test suites for each commit, or in larger projects by running pre-commit tests per-commit and complete integrations regularly</a:t>
            </a:r>
          </a:p>
          <a:p>
            <a:r>
              <a:t>CI assumes the ability to automatically provision infrastructure on which to run those integration tests [next lesson]</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Describe how continuous integration helps to catch errors sooner in the software lifecycle…"/>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t>Describe how continuous integration helps to catch errors sooner in the software lifecycle</a:t>
            </a:r>
          </a:p>
          <a:p>
            <a:pPr marL="698500" indent="-698500">
              <a:buSzPct val="123000"/>
              <a:buChar char="•"/>
            </a:pPr>
            <a:r>
              <a:t>Use continuous integration systems to automate testing in real software projects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ost to Fix a Defect Over Time"/>
          <p:cNvSpPr txBox="1">
            <a:spLocks noGrp="1"/>
          </p:cNvSpPr>
          <p:nvPr>
            <p:ph type="title"/>
          </p:nvPr>
        </p:nvSpPr>
        <p:spPr>
          <a:prstGeom prst="rect">
            <a:avLst/>
          </a:prstGeom>
        </p:spPr>
        <p:txBody>
          <a:bodyPr/>
          <a:lstStyle/>
          <a:p>
            <a:r>
              <a:t>Cost to Fix a Defect Over Time</a:t>
            </a:r>
          </a:p>
        </p:txBody>
      </p:sp>
      <p:sp>
        <p:nvSpPr>
          <p:cNvPr id="132" name="Rough estimat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Rough estimate</a:t>
            </a:r>
          </a:p>
        </p:txBody>
      </p:sp>
      <p:graphicFrame>
        <p:nvGraphicFramePr>
          <p:cNvPr id="133" name="2D Line Chart"/>
          <p:cNvGraphicFramePr/>
          <p:nvPr/>
        </p:nvGraphicFramePr>
        <p:xfrm>
          <a:off x="1830592" y="3190536"/>
          <a:ext cx="20716465" cy="10371948"/>
        </p:xfrm>
        <a:graphic>
          <a:graphicData uri="http://schemas.openxmlformats.org/drawingml/2006/chart">
            <c:chart xmlns:c="http://schemas.openxmlformats.org/drawingml/2006/chart" xmlns:r="http://schemas.openxmlformats.org/officeDocument/2006/relationships" r:id="rId3"/>
          </a:graphicData>
        </a:graphic>
      </p:graphicFrame>
      <p:grpSp>
        <p:nvGrpSpPr>
          <p:cNvPr id="136" name="Group"/>
          <p:cNvGrpSpPr/>
          <p:nvPr/>
        </p:nvGrpSpPr>
        <p:grpSpPr>
          <a:xfrm>
            <a:off x="2903167" y="7848819"/>
            <a:ext cx="9175307" cy="1442458"/>
            <a:chOff x="0" y="0"/>
            <a:chExt cx="9175305" cy="1442457"/>
          </a:xfrm>
        </p:grpSpPr>
        <p:sp>
          <p:nvSpPr>
            <p:cNvPr id="134" name="Feedback loops we’ve covered: Requirements analysis, unit testing, code review"/>
            <p:cNvSpPr txBox="1"/>
            <p:nvPr/>
          </p:nvSpPr>
          <p:spPr>
            <a:xfrm>
              <a:off x="-1" y="0"/>
              <a:ext cx="9175307" cy="105538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sz="3100" b="1">
                  <a:solidFill>
                    <a:srgbClr val="000000"/>
                  </a:solidFill>
                </a:defRPr>
              </a:pPr>
              <a:r>
                <a:t>Feedback loops we’ve covered:</a:t>
              </a:r>
              <a:br/>
              <a:r>
                <a:t>Requirements analysis, unit testing, code review</a:t>
              </a:r>
            </a:p>
          </p:txBody>
        </p:sp>
        <p:sp>
          <p:nvSpPr>
            <p:cNvPr id="135" name="Line"/>
            <p:cNvSpPr/>
            <p:nvPr/>
          </p:nvSpPr>
          <p:spPr>
            <a:xfrm>
              <a:off x="510891" y="1442457"/>
              <a:ext cx="8407525" cy="1"/>
            </a:xfrm>
            <a:prstGeom prst="line">
              <a:avLst/>
            </a:prstGeom>
            <a:noFill/>
            <a:ln w="25400" cap="flat">
              <a:solidFill>
                <a:srgbClr val="000000"/>
              </a:solidFill>
              <a:prstDash val="solid"/>
              <a:miter lim="400000"/>
            </a:ln>
            <a:effectLst/>
          </p:spPr>
          <p:txBody>
            <a:bodyPr wrap="square" lIns="50800" tIns="50800" rIns="50800" bIns="50800" numCol="1" anchor="ctr">
              <a:noAutofit/>
            </a:bodyPr>
            <a:lstStyle/>
            <a:p>
              <a:endParaRPr/>
            </a:p>
          </p:txBody>
        </p:sp>
      </p:grpSp>
      <p:grpSp>
        <p:nvGrpSpPr>
          <p:cNvPr id="139" name="Group"/>
          <p:cNvGrpSpPr/>
          <p:nvPr/>
        </p:nvGrpSpPr>
        <p:grpSpPr>
          <a:xfrm>
            <a:off x="9655913" y="5736131"/>
            <a:ext cx="5035443" cy="3139996"/>
            <a:chOff x="0" y="527888"/>
            <a:chExt cx="5035441" cy="3139995"/>
          </a:xfrm>
        </p:grpSpPr>
        <p:sp>
          <p:nvSpPr>
            <p:cNvPr id="137" name="Line"/>
            <p:cNvSpPr/>
            <p:nvPr/>
          </p:nvSpPr>
          <p:spPr>
            <a:xfrm>
              <a:off x="3778907" y="1085598"/>
              <a:ext cx="1256535" cy="2582286"/>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138" name="Old feedback loop: do this infrequently New feedback loop: do this continuously"/>
            <p:cNvSpPr/>
            <p:nvPr/>
          </p:nvSpPr>
          <p:spPr>
            <a:xfrm>
              <a:off x="0" y="527888"/>
              <a:ext cx="1270000"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a:defRPr sz="3100">
                  <a:solidFill>
                    <a:srgbClr val="000000"/>
                  </a:solidFill>
                </a:defRPr>
              </a:pPr>
              <a:r>
                <a:t>Old feedback loop: do this infrequently</a:t>
              </a:r>
              <a:br/>
              <a:r>
                <a:t>New feedback loop: do this continuously</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Continuous Development"/>
          <p:cNvSpPr txBox="1">
            <a:spLocks noGrp="1"/>
          </p:cNvSpPr>
          <p:nvPr>
            <p:ph type="title"/>
          </p:nvPr>
        </p:nvSpPr>
        <p:spPr>
          <a:prstGeom prst="rect">
            <a:avLst/>
          </a:prstGeom>
        </p:spPr>
        <p:txBody>
          <a:bodyPr/>
          <a:lstStyle/>
          <a:p>
            <a:r>
              <a:t>Continuous Development</a:t>
            </a:r>
          </a:p>
        </p:txBody>
      </p:sp>
      <p:sp>
        <p:nvSpPr>
          <p:cNvPr id="223" name="Improving quality &amp; velocity with frequent, fast feedback loop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Improving quality &amp; velocity with frequent, fast feedback loops</a:t>
            </a:r>
          </a:p>
        </p:txBody>
      </p:sp>
      <p:cxnSp>
        <p:nvCxnSpPr>
          <p:cNvPr id="229" name="Connection Line"/>
          <p:cNvCxnSpPr>
            <a:stCxn id="225" idx="0"/>
            <a:endCxn id="226" idx="0"/>
          </p:cNvCxnSpPr>
          <p:nvPr/>
        </p:nvCxnSpPr>
        <p:spPr>
          <a:xfrm>
            <a:off x="7884894" y="5666975"/>
            <a:ext cx="4307106" cy="1"/>
          </a:xfrm>
          <a:prstGeom prst="straightConnector1">
            <a:avLst/>
          </a:prstGeom>
          <a:ln w="63500">
            <a:solidFill>
              <a:srgbClr val="000000"/>
            </a:solidFill>
            <a:miter lim="400000"/>
            <a:tailEnd type="triangle"/>
          </a:ln>
        </p:spPr>
      </p:cxnSp>
      <p:cxnSp>
        <p:nvCxnSpPr>
          <p:cNvPr id="230" name="Connection Line"/>
          <p:cNvCxnSpPr>
            <a:stCxn id="226" idx="0"/>
            <a:endCxn id="227" idx="0"/>
          </p:cNvCxnSpPr>
          <p:nvPr/>
        </p:nvCxnSpPr>
        <p:spPr>
          <a:xfrm>
            <a:off x="12191999" y="5666975"/>
            <a:ext cx="4307106" cy="1"/>
          </a:xfrm>
          <a:prstGeom prst="straightConnector1">
            <a:avLst/>
          </a:prstGeom>
          <a:ln w="63500">
            <a:solidFill>
              <a:srgbClr val="000000"/>
            </a:solidFill>
            <a:miter lim="400000"/>
            <a:tailEnd type="triangle"/>
          </a:ln>
        </p:spPr>
      </p:cxnSp>
      <p:cxnSp>
        <p:nvCxnSpPr>
          <p:cNvPr id="231" name="Connection Line"/>
          <p:cNvCxnSpPr>
            <a:stCxn id="227" idx="0"/>
            <a:endCxn id="228" idx="0"/>
          </p:cNvCxnSpPr>
          <p:nvPr/>
        </p:nvCxnSpPr>
        <p:spPr>
          <a:xfrm>
            <a:off x="16499104" y="5666975"/>
            <a:ext cx="4307107" cy="1"/>
          </a:xfrm>
          <a:prstGeom prst="straightConnector1">
            <a:avLst/>
          </a:prstGeom>
          <a:ln w="63500">
            <a:solidFill>
              <a:srgbClr val="000000"/>
            </a:solidFill>
            <a:miter lim="400000"/>
            <a:tailEnd type="triangle"/>
          </a:ln>
        </p:spPr>
      </p:cxnSp>
      <p:cxnSp>
        <p:nvCxnSpPr>
          <p:cNvPr id="232" name="Connection Line"/>
          <p:cNvCxnSpPr>
            <a:stCxn id="224" idx="0"/>
            <a:endCxn id="225" idx="0"/>
          </p:cNvCxnSpPr>
          <p:nvPr/>
        </p:nvCxnSpPr>
        <p:spPr>
          <a:xfrm>
            <a:off x="3577789" y="5666975"/>
            <a:ext cx="4307106" cy="1"/>
          </a:xfrm>
          <a:prstGeom prst="straightConnector1">
            <a:avLst/>
          </a:prstGeom>
          <a:ln w="63500">
            <a:solidFill>
              <a:srgbClr val="000000"/>
            </a:solidFill>
            <a:miter lim="400000"/>
            <a:tailEnd type="triangle"/>
          </a:ln>
        </p:spPr>
      </p:cxnSp>
      <p:cxnSp>
        <p:nvCxnSpPr>
          <p:cNvPr id="233" name="Connection Line"/>
          <p:cNvCxnSpPr>
            <a:stCxn id="228" idx="0"/>
            <a:endCxn id="224" idx="0"/>
          </p:cNvCxnSpPr>
          <p:nvPr/>
        </p:nvCxnSpPr>
        <p:spPr>
          <a:xfrm flipH="1">
            <a:off x="3577789" y="5666975"/>
            <a:ext cx="17228422" cy="1"/>
          </a:xfrm>
          <a:prstGeom prst="straightConnector1">
            <a:avLst/>
          </a:prstGeom>
          <a:ln w="63500">
            <a:solidFill>
              <a:srgbClr val="000000"/>
            </a:solidFill>
            <a:miter lim="400000"/>
            <a:tailEnd type="triangle"/>
          </a:ln>
        </p:spPr>
      </p:cxnSp>
      <p:sp>
        <p:nvSpPr>
          <p:cNvPr id="234" name="Code Review"/>
          <p:cNvSpPr/>
          <p:nvPr/>
        </p:nvSpPr>
        <p:spPr>
          <a:xfrm>
            <a:off x="2161755" y="6883208"/>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Code Review</a:t>
            </a:r>
          </a:p>
        </p:txBody>
      </p:sp>
      <p:sp>
        <p:nvSpPr>
          <p:cNvPr id="235" name="Style Check"/>
          <p:cNvSpPr/>
          <p:nvPr/>
        </p:nvSpPr>
        <p:spPr>
          <a:xfrm>
            <a:off x="6468860" y="6883208"/>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Style Check</a:t>
            </a:r>
          </a:p>
        </p:txBody>
      </p:sp>
      <p:sp>
        <p:nvSpPr>
          <p:cNvPr id="236" name="Compile"/>
          <p:cNvSpPr/>
          <p:nvPr/>
        </p:nvSpPr>
        <p:spPr>
          <a:xfrm>
            <a:off x="6468860" y="8093443"/>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Compile</a:t>
            </a:r>
          </a:p>
        </p:txBody>
      </p:sp>
      <p:sp>
        <p:nvSpPr>
          <p:cNvPr id="237" name="Unit Test"/>
          <p:cNvSpPr/>
          <p:nvPr/>
        </p:nvSpPr>
        <p:spPr>
          <a:xfrm>
            <a:off x="6468860" y="9303679"/>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Unit Test</a:t>
            </a:r>
          </a:p>
        </p:txBody>
      </p:sp>
      <p:sp>
        <p:nvSpPr>
          <p:cNvPr id="238" name="Prepare Deployment"/>
          <p:cNvSpPr/>
          <p:nvPr/>
        </p:nvSpPr>
        <p:spPr>
          <a:xfrm>
            <a:off x="6468860" y="10513914"/>
            <a:ext cx="2832070" cy="103315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Prepare Deployment</a:t>
            </a:r>
          </a:p>
        </p:txBody>
      </p:sp>
      <p:sp>
        <p:nvSpPr>
          <p:cNvPr id="239" name="Integration Test"/>
          <p:cNvSpPr/>
          <p:nvPr/>
        </p:nvSpPr>
        <p:spPr>
          <a:xfrm>
            <a:off x="10775965" y="6877210"/>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Integration Test</a:t>
            </a:r>
          </a:p>
        </p:txBody>
      </p:sp>
      <p:sp>
        <p:nvSpPr>
          <p:cNvPr id="240" name="Load Test"/>
          <p:cNvSpPr/>
          <p:nvPr/>
        </p:nvSpPr>
        <p:spPr>
          <a:xfrm>
            <a:off x="10775965" y="8093443"/>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Load Test</a:t>
            </a:r>
          </a:p>
        </p:txBody>
      </p:sp>
      <p:sp>
        <p:nvSpPr>
          <p:cNvPr id="241" name="KPIs"/>
          <p:cNvSpPr/>
          <p:nvPr/>
        </p:nvSpPr>
        <p:spPr>
          <a:xfrm>
            <a:off x="19390174" y="6889910"/>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KPIs</a:t>
            </a:r>
          </a:p>
        </p:txBody>
      </p:sp>
      <p:sp>
        <p:nvSpPr>
          <p:cNvPr id="242" name="End-to-end Test"/>
          <p:cNvSpPr/>
          <p:nvPr/>
        </p:nvSpPr>
        <p:spPr>
          <a:xfrm>
            <a:off x="15083070" y="6889910"/>
            <a:ext cx="2832069"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2900">
                <a:solidFill>
                  <a:srgbClr val="FFFFFF"/>
                </a:solidFill>
                <a:latin typeface="Helvetica Neue Medium"/>
                <a:ea typeface="Helvetica Neue Medium"/>
                <a:cs typeface="Helvetica Neue Medium"/>
                <a:sym typeface="Helvetica Neue Medium"/>
              </a:defRPr>
            </a:lvl1pPr>
          </a:lstStyle>
          <a:p>
            <a:r>
              <a:t>End-to-end Test</a:t>
            </a:r>
          </a:p>
        </p:txBody>
      </p:sp>
      <p:sp>
        <p:nvSpPr>
          <p:cNvPr id="224" name="Develop"/>
          <p:cNvSpPr/>
          <p:nvPr/>
        </p:nvSpPr>
        <p:spPr>
          <a:xfrm>
            <a:off x="2161755" y="5031975"/>
            <a:ext cx="2832070"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rPr dirty="0"/>
              <a:t>Develop</a:t>
            </a:r>
          </a:p>
        </p:txBody>
      </p:sp>
      <p:sp>
        <p:nvSpPr>
          <p:cNvPr id="225" name="Build"/>
          <p:cNvSpPr/>
          <p:nvPr/>
        </p:nvSpPr>
        <p:spPr>
          <a:xfrm>
            <a:off x="6468860" y="5031975"/>
            <a:ext cx="2832070"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Build</a:t>
            </a:r>
          </a:p>
        </p:txBody>
      </p:sp>
      <p:sp>
        <p:nvSpPr>
          <p:cNvPr id="226" name="Test"/>
          <p:cNvSpPr/>
          <p:nvPr/>
        </p:nvSpPr>
        <p:spPr>
          <a:xfrm>
            <a:off x="10775965" y="5031975"/>
            <a:ext cx="2832070"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Test</a:t>
            </a:r>
          </a:p>
        </p:txBody>
      </p:sp>
      <p:sp>
        <p:nvSpPr>
          <p:cNvPr id="227" name="Deploy"/>
          <p:cNvSpPr/>
          <p:nvPr/>
        </p:nvSpPr>
        <p:spPr>
          <a:xfrm>
            <a:off x="15083070" y="5031975"/>
            <a:ext cx="2832069"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Deploy</a:t>
            </a:r>
          </a:p>
        </p:txBody>
      </p:sp>
      <p:sp>
        <p:nvSpPr>
          <p:cNvPr id="228" name="Monitor"/>
          <p:cNvSpPr/>
          <p:nvPr/>
        </p:nvSpPr>
        <p:spPr>
          <a:xfrm>
            <a:off x="19390176" y="5031975"/>
            <a:ext cx="2832069"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rPr dirty="0"/>
              <a:t>Monitor</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Continuous Integration"/>
          <p:cNvSpPr txBox="1">
            <a:spLocks noGrp="1"/>
          </p:cNvSpPr>
          <p:nvPr>
            <p:ph type="title"/>
          </p:nvPr>
        </p:nvSpPr>
        <p:spPr>
          <a:prstGeom prst="rect">
            <a:avLst/>
          </a:prstGeom>
        </p:spPr>
        <p:txBody>
          <a:bodyPr/>
          <a:lstStyle/>
          <a:p>
            <a:r>
              <a:t>Continuous Integration</a:t>
            </a:r>
          </a:p>
        </p:txBody>
      </p:sp>
      <p:sp>
        <p:nvSpPr>
          <p:cNvPr id="144" name="Motiv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Motivation</a:t>
            </a:r>
          </a:p>
        </p:txBody>
      </p:sp>
      <p:sp>
        <p:nvSpPr>
          <p:cNvPr id="145" name="Our systems involve many components, some of which might even be in different version control repositories…"/>
          <p:cNvSpPr txBox="1">
            <a:spLocks noGrp="1"/>
          </p:cNvSpPr>
          <p:nvPr>
            <p:ph type="body" sz="half" idx="1"/>
          </p:nvPr>
        </p:nvSpPr>
        <p:spPr>
          <a:xfrm>
            <a:off x="1206500" y="4248504"/>
            <a:ext cx="21971000" cy="3254053"/>
          </a:xfrm>
          <a:prstGeom prst="rect">
            <a:avLst/>
          </a:prstGeom>
        </p:spPr>
        <p:txBody>
          <a:bodyPr/>
          <a:lstStyle/>
          <a:p>
            <a:r>
              <a:t>Our systems involve many components, some of which might even be in different version control repositories</a:t>
            </a:r>
          </a:p>
          <a:p>
            <a:r>
              <a:t>How does a developer get feedback on their (local) change?</a:t>
            </a:r>
          </a:p>
        </p:txBody>
      </p:sp>
      <p:grpSp>
        <p:nvGrpSpPr>
          <p:cNvPr id="168" name="Group"/>
          <p:cNvGrpSpPr/>
          <p:nvPr/>
        </p:nvGrpSpPr>
        <p:grpSpPr>
          <a:xfrm>
            <a:off x="5267224" y="9099713"/>
            <a:ext cx="13849551" cy="2144052"/>
            <a:chOff x="0" y="0"/>
            <a:chExt cx="13849549" cy="2144051"/>
          </a:xfrm>
        </p:grpSpPr>
        <p:grpSp>
          <p:nvGrpSpPr>
            <p:cNvPr id="148" name="Facebook.com"/>
            <p:cNvGrpSpPr/>
            <p:nvPr/>
          </p:nvGrpSpPr>
          <p:grpSpPr>
            <a:xfrm>
              <a:off x="-1" y="-1"/>
              <a:ext cx="13849551" cy="2144053"/>
              <a:chOff x="0" y="0"/>
              <a:chExt cx="13849549" cy="2144051"/>
            </a:xfrm>
          </p:grpSpPr>
          <p:sp>
            <p:nvSpPr>
              <p:cNvPr id="146" name="Rectangle"/>
              <p:cNvSpPr/>
              <p:nvPr/>
            </p:nvSpPr>
            <p:spPr>
              <a:xfrm>
                <a:off x="-1" y="-1"/>
                <a:ext cx="13849551" cy="2144053"/>
              </a:xfrm>
              <a:prstGeom prst="rect">
                <a:avLst/>
              </a:prstGeom>
              <a:solidFill>
                <a:srgbClr val="4982C6"/>
              </a:solidFill>
              <a:ln w="12700" cap="flat">
                <a:noFill/>
                <a:miter lim="400000"/>
              </a:ln>
              <a:effectLst/>
            </p:spPr>
            <p:txBody>
              <a:bodyPr wrap="square" lIns="50800" tIns="50800" rIns="50800" bIns="50800" numCol="1" anchor="t">
                <a:noAutofit/>
              </a:bodyPr>
              <a:lstStyle/>
              <a:p>
                <a:pPr algn="l" defTabSz="821530">
                  <a:defRPr sz="3000">
                    <a:solidFill>
                      <a:srgbClr val="000000"/>
                    </a:solidFill>
                    <a:latin typeface="Helvetica Neue Medium"/>
                    <a:ea typeface="Helvetica Neue Medium"/>
                    <a:cs typeface="Helvetica Neue Medium"/>
                    <a:sym typeface="Helvetica Neue Medium"/>
                  </a:defRPr>
                </a:pPr>
                <a:endParaRPr/>
              </a:p>
            </p:txBody>
          </p:sp>
          <p:sp>
            <p:nvSpPr>
              <p:cNvPr id="147" name="My Social Network App"/>
              <p:cNvSpPr/>
              <p:nvPr/>
            </p:nvSpPr>
            <p:spPr>
              <a:xfrm>
                <a:off x="-1" y="-1"/>
                <a:ext cx="1374093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t">
                <a:spAutoFit/>
              </a:bodyPr>
              <a:lstStyle>
                <a:lvl1pPr algn="l" defTabSz="821530">
                  <a:defRPr sz="3000">
                    <a:solidFill>
                      <a:srgbClr val="000000"/>
                    </a:solidFill>
                    <a:latin typeface="Helvetica Neue Medium"/>
                    <a:ea typeface="Helvetica Neue Medium"/>
                    <a:cs typeface="Helvetica Neue Medium"/>
                    <a:sym typeface="Helvetica Neue Medium"/>
                  </a:defRPr>
                </a:lvl1pPr>
              </a:lstStyle>
              <a:p>
                <a:r>
                  <a:t>My Social Network App</a:t>
                </a:r>
              </a:p>
            </p:txBody>
          </p:sp>
        </p:grpSp>
        <p:grpSp>
          <p:nvGrpSpPr>
            <p:cNvPr id="151" name="Cache Check"/>
            <p:cNvGrpSpPr/>
            <p:nvPr/>
          </p:nvGrpSpPr>
          <p:grpSpPr>
            <a:xfrm>
              <a:off x="200566" y="795249"/>
              <a:ext cx="1785940" cy="1071624"/>
              <a:chOff x="0" y="0"/>
              <a:chExt cx="1785939" cy="1071622"/>
            </a:xfrm>
          </p:grpSpPr>
          <p:sp>
            <p:nvSpPr>
              <p:cNvPr id="149" name="Rectangle"/>
              <p:cNvSpPr/>
              <p:nvPr/>
            </p:nvSpPr>
            <p:spPr>
              <a:xfrm>
                <a:off x="-1" y="0"/>
                <a:ext cx="17859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150" name="Cache Check"/>
              <p:cNvSpPr txBox="1"/>
              <p:nvPr/>
            </p:nvSpPr>
            <p:spPr>
              <a:xfrm>
                <a:off x="-1" y="0"/>
                <a:ext cx="17859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Cache Check</a:t>
                </a:r>
              </a:p>
            </p:txBody>
          </p:sp>
        </p:grpSp>
        <p:grpSp>
          <p:nvGrpSpPr>
            <p:cNvPr id="154" name="Send response"/>
            <p:cNvGrpSpPr/>
            <p:nvPr/>
          </p:nvGrpSpPr>
          <p:grpSpPr>
            <a:xfrm>
              <a:off x="11443032" y="795249"/>
              <a:ext cx="2245689" cy="1071624"/>
              <a:chOff x="0" y="0"/>
              <a:chExt cx="2245687" cy="1071622"/>
            </a:xfrm>
          </p:grpSpPr>
          <p:sp>
            <p:nvSpPr>
              <p:cNvPr id="152" name="Rectangle"/>
              <p:cNvSpPr/>
              <p:nvPr/>
            </p:nvSpPr>
            <p:spPr>
              <a:xfrm>
                <a:off x="0" y="0"/>
                <a:ext cx="2245688"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153" name="Send response"/>
              <p:cNvSpPr txBox="1"/>
              <p:nvPr/>
            </p:nvSpPr>
            <p:spPr>
              <a:xfrm>
                <a:off x="0" y="0"/>
                <a:ext cx="2245688"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Send response</a:t>
                </a:r>
              </a:p>
            </p:txBody>
          </p:sp>
        </p:grpSp>
        <p:grpSp>
          <p:nvGrpSpPr>
            <p:cNvPr id="157" name="Build friends list"/>
            <p:cNvGrpSpPr/>
            <p:nvPr/>
          </p:nvGrpSpPr>
          <p:grpSpPr>
            <a:xfrm>
              <a:off x="2456760" y="795249"/>
              <a:ext cx="2245690" cy="1071624"/>
              <a:chOff x="0" y="0"/>
              <a:chExt cx="2245689" cy="1071622"/>
            </a:xfrm>
          </p:grpSpPr>
          <p:sp>
            <p:nvSpPr>
              <p:cNvPr id="155" name="Rectangle"/>
              <p:cNvSpPr/>
              <p:nvPr/>
            </p:nvSpPr>
            <p:spPr>
              <a:xfrm>
                <a:off x="-1" y="0"/>
                <a:ext cx="224569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156" name="Build friends list"/>
              <p:cNvSpPr txBox="1"/>
              <p:nvPr/>
            </p:nvSpPr>
            <p:spPr>
              <a:xfrm>
                <a:off x="-1" y="0"/>
                <a:ext cx="224569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friends list</a:t>
                </a:r>
              </a:p>
            </p:txBody>
          </p:sp>
        </p:grpSp>
        <p:grpSp>
          <p:nvGrpSpPr>
            <p:cNvPr id="160" name="Build Suggestions"/>
            <p:cNvGrpSpPr/>
            <p:nvPr/>
          </p:nvGrpSpPr>
          <p:grpSpPr>
            <a:xfrm>
              <a:off x="8292149" y="795249"/>
              <a:ext cx="2714341" cy="1071624"/>
              <a:chOff x="0" y="0"/>
              <a:chExt cx="2714340" cy="1071622"/>
            </a:xfrm>
          </p:grpSpPr>
          <p:sp>
            <p:nvSpPr>
              <p:cNvPr id="158" name="Rectangle"/>
              <p:cNvSpPr/>
              <p:nvPr/>
            </p:nvSpPr>
            <p:spPr>
              <a:xfrm>
                <a:off x="0" y="0"/>
                <a:ext cx="27143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159" name="Build Suggestions"/>
              <p:cNvSpPr txBox="1"/>
              <p:nvPr/>
            </p:nvSpPr>
            <p:spPr>
              <a:xfrm>
                <a:off x="0" y="0"/>
                <a:ext cx="27143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Suggestions</a:t>
                </a:r>
              </a:p>
            </p:txBody>
          </p:sp>
        </p:grpSp>
        <p:grpSp>
          <p:nvGrpSpPr>
            <p:cNvPr id="163" name="Build Newsfeed"/>
            <p:cNvGrpSpPr/>
            <p:nvPr/>
          </p:nvGrpSpPr>
          <p:grpSpPr>
            <a:xfrm>
              <a:off x="5140128" y="795249"/>
              <a:ext cx="2714341" cy="1071624"/>
              <a:chOff x="0" y="0"/>
              <a:chExt cx="2714340" cy="1071622"/>
            </a:xfrm>
          </p:grpSpPr>
          <p:sp>
            <p:nvSpPr>
              <p:cNvPr id="161" name="Rectangle"/>
              <p:cNvSpPr/>
              <p:nvPr/>
            </p:nvSpPr>
            <p:spPr>
              <a:xfrm>
                <a:off x="0" y="0"/>
                <a:ext cx="27143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162" name="Build Newsfeed"/>
              <p:cNvSpPr txBox="1"/>
              <p:nvPr/>
            </p:nvSpPr>
            <p:spPr>
              <a:xfrm>
                <a:off x="0" y="0"/>
                <a:ext cx="27143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Newsfeed</a:t>
                </a:r>
              </a:p>
            </p:txBody>
          </p:sp>
        </p:grpSp>
        <p:sp>
          <p:nvSpPr>
            <p:cNvPr id="164" name="Line"/>
            <p:cNvSpPr/>
            <p:nvPr/>
          </p:nvSpPr>
          <p:spPr>
            <a:xfrm>
              <a:off x="1980897" y="1328415"/>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165" name="Line"/>
            <p:cNvSpPr/>
            <p:nvPr/>
          </p:nvSpPr>
          <p:spPr>
            <a:xfrm>
              <a:off x="4714413"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166" name="Line"/>
            <p:cNvSpPr/>
            <p:nvPr/>
          </p:nvSpPr>
          <p:spPr>
            <a:xfrm>
              <a:off x="7858271"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167" name="Line"/>
            <p:cNvSpPr/>
            <p:nvPr/>
          </p:nvSpPr>
          <p:spPr>
            <a:xfrm>
              <a:off x="11014092"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grpSp>
      <p:sp>
        <p:nvSpPr>
          <p:cNvPr id="169" name="Our changed code"/>
          <p:cNvSpPr txBox="1"/>
          <p:nvPr/>
        </p:nvSpPr>
        <p:spPr>
          <a:xfrm>
            <a:off x="11117812" y="7705677"/>
            <a:ext cx="3819653" cy="609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500">
                <a:solidFill>
                  <a:srgbClr val="000000"/>
                </a:solidFill>
              </a:defRPr>
            </a:lvl1pPr>
          </a:lstStyle>
          <a:p>
            <a:r>
              <a:t>Our changed code</a:t>
            </a:r>
          </a:p>
        </p:txBody>
      </p:sp>
      <p:sp>
        <p:nvSpPr>
          <p:cNvPr id="170" name="Callout"/>
          <p:cNvSpPr/>
          <p:nvPr/>
        </p:nvSpPr>
        <p:spPr>
          <a:xfrm>
            <a:off x="10245707" y="8342552"/>
            <a:ext cx="3053955" cy="2735264"/>
          </a:xfrm>
          <a:custGeom>
            <a:avLst/>
            <a:gdLst/>
            <a:ahLst/>
            <a:cxnLst>
              <a:cxn ang="0">
                <a:pos x="wd2" y="hd2"/>
              </a:cxn>
              <a:cxn ang="5400000">
                <a:pos x="wd2" y="hd2"/>
              </a:cxn>
              <a:cxn ang="10800000">
                <a:pos x="wd2" y="hd2"/>
              </a:cxn>
              <a:cxn ang="16200000">
                <a:pos x="wd2" y="hd2"/>
              </a:cxn>
            </a:cxnLst>
            <a:rect l="0" t="0" r="r" b="b"/>
            <a:pathLst>
              <a:path w="21600" h="21600" extrusionOk="0">
                <a:moveTo>
                  <a:pt x="20800" y="0"/>
                </a:moveTo>
                <a:lnTo>
                  <a:pt x="20109" y="11571"/>
                </a:lnTo>
                <a:lnTo>
                  <a:pt x="449" y="11571"/>
                </a:lnTo>
                <a:cubicBezTo>
                  <a:pt x="201" y="11571"/>
                  <a:pt x="0" y="11795"/>
                  <a:pt x="0" y="12072"/>
                </a:cubicBezTo>
                <a:lnTo>
                  <a:pt x="0" y="21099"/>
                </a:lnTo>
                <a:cubicBezTo>
                  <a:pt x="0" y="21375"/>
                  <a:pt x="201" y="21600"/>
                  <a:pt x="449" y="21600"/>
                </a:cubicBezTo>
                <a:lnTo>
                  <a:pt x="21151" y="21600"/>
                </a:lnTo>
                <a:cubicBezTo>
                  <a:pt x="21399" y="21600"/>
                  <a:pt x="21600" y="21375"/>
                  <a:pt x="21600" y="21099"/>
                </a:cubicBezTo>
                <a:lnTo>
                  <a:pt x="21600" y="12072"/>
                </a:lnTo>
                <a:cubicBezTo>
                  <a:pt x="21600" y="11958"/>
                  <a:pt x="21559" y="11859"/>
                  <a:pt x="21502" y="11775"/>
                </a:cubicBezTo>
                <a:lnTo>
                  <a:pt x="20800" y="0"/>
                </a:lnTo>
                <a:close/>
              </a:path>
            </a:pathLst>
          </a:custGeom>
          <a:ln w="762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71" name="Callout"/>
          <p:cNvSpPr/>
          <p:nvPr/>
        </p:nvSpPr>
        <p:spPr>
          <a:xfrm>
            <a:off x="13475192" y="9807815"/>
            <a:ext cx="3053955" cy="3056335"/>
          </a:xfrm>
          <a:custGeom>
            <a:avLst/>
            <a:gdLst/>
            <a:ahLst/>
            <a:cxnLst>
              <a:cxn ang="0">
                <a:pos x="wd2" y="hd2"/>
              </a:cxn>
              <a:cxn ang="5400000">
                <a:pos x="wd2" y="hd2"/>
              </a:cxn>
              <a:cxn ang="10800000">
                <a:pos x="wd2" y="hd2"/>
              </a:cxn>
              <a:cxn ang="16200000">
                <a:pos x="wd2" y="hd2"/>
              </a:cxn>
            </a:cxnLst>
            <a:rect l="0" t="0" r="r" b="b"/>
            <a:pathLst>
              <a:path w="21600" h="21600" extrusionOk="0">
                <a:moveTo>
                  <a:pt x="449" y="0"/>
                </a:moveTo>
                <a:cubicBezTo>
                  <a:pt x="201" y="0"/>
                  <a:pt x="0" y="201"/>
                  <a:pt x="0" y="449"/>
                </a:cubicBezTo>
                <a:lnTo>
                  <a:pt x="0" y="8527"/>
                </a:lnTo>
                <a:cubicBezTo>
                  <a:pt x="0" y="8711"/>
                  <a:pt x="113" y="8867"/>
                  <a:pt x="272" y="8936"/>
                </a:cubicBezTo>
                <a:lnTo>
                  <a:pt x="2111" y="21600"/>
                </a:lnTo>
                <a:lnTo>
                  <a:pt x="3944" y="8975"/>
                </a:lnTo>
                <a:lnTo>
                  <a:pt x="21151" y="8975"/>
                </a:lnTo>
                <a:cubicBezTo>
                  <a:pt x="21399" y="8975"/>
                  <a:pt x="21600" y="8775"/>
                  <a:pt x="21600" y="8527"/>
                </a:cubicBezTo>
                <a:lnTo>
                  <a:pt x="21600" y="449"/>
                </a:lnTo>
                <a:cubicBezTo>
                  <a:pt x="21600" y="201"/>
                  <a:pt x="21399" y="0"/>
                  <a:pt x="21151" y="0"/>
                </a:cubicBezTo>
                <a:lnTo>
                  <a:pt x="449" y="0"/>
                </a:lnTo>
                <a:close/>
              </a:path>
            </a:pathLst>
          </a:custGeom>
          <a:ln w="76200">
            <a:solidFill>
              <a:schemeClr val="accent4">
                <a:hueOff val="-476017"/>
                <a:lumOff val="-10042"/>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72" name="Callout"/>
          <p:cNvSpPr/>
          <p:nvPr/>
        </p:nvSpPr>
        <p:spPr>
          <a:xfrm>
            <a:off x="7617107" y="9807815"/>
            <a:ext cx="2674939" cy="3017838"/>
          </a:xfrm>
          <a:custGeom>
            <a:avLst/>
            <a:gdLst/>
            <a:ahLst/>
            <a:cxnLst>
              <a:cxn ang="0">
                <a:pos x="wd2" y="hd2"/>
              </a:cxn>
              <a:cxn ang="5400000">
                <a:pos x="wd2" y="hd2"/>
              </a:cxn>
              <a:cxn ang="10800000">
                <a:pos x="wd2" y="hd2"/>
              </a:cxn>
              <a:cxn ang="16200000">
                <a:pos x="wd2" y="hd2"/>
              </a:cxn>
            </a:cxnLst>
            <a:rect l="0" t="0" r="r" b="b"/>
            <a:pathLst>
              <a:path w="21600" h="21600" extrusionOk="0">
                <a:moveTo>
                  <a:pt x="513" y="0"/>
                </a:moveTo>
                <a:cubicBezTo>
                  <a:pt x="230" y="0"/>
                  <a:pt x="0" y="203"/>
                  <a:pt x="0" y="454"/>
                </a:cubicBezTo>
                <a:lnTo>
                  <a:pt x="0" y="8635"/>
                </a:lnTo>
                <a:cubicBezTo>
                  <a:pt x="0" y="8886"/>
                  <a:pt x="230" y="9090"/>
                  <a:pt x="513" y="9090"/>
                </a:cubicBezTo>
                <a:lnTo>
                  <a:pt x="18414" y="9090"/>
                </a:lnTo>
                <a:lnTo>
                  <a:pt x="21600" y="21600"/>
                </a:lnTo>
                <a:lnTo>
                  <a:pt x="19892" y="2545"/>
                </a:lnTo>
                <a:lnTo>
                  <a:pt x="19892" y="454"/>
                </a:lnTo>
                <a:cubicBezTo>
                  <a:pt x="19892" y="203"/>
                  <a:pt x="19662" y="0"/>
                  <a:pt x="19379" y="0"/>
                </a:cubicBezTo>
                <a:lnTo>
                  <a:pt x="513" y="0"/>
                </a:lnTo>
                <a:close/>
              </a:path>
            </a:pathLst>
          </a:custGeom>
          <a:ln w="76200">
            <a:solidFill>
              <a:schemeClr val="accent4">
                <a:hueOff val="-476017"/>
                <a:lumOff val="-10042"/>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73" name="Other developers’ changed code"/>
          <p:cNvSpPr txBox="1"/>
          <p:nvPr/>
        </p:nvSpPr>
        <p:spPr>
          <a:xfrm>
            <a:off x="8874442" y="12840921"/>
            <a:ext cx="6635116" cy="609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500">
                <a:solidFill>
                  <a:srgbClr val="000000"/>
                </a:solidFill>
              </a:defRPr>
            </a:lvl1pPr>
          </a:lstStyle>
          <a:p>
            <a:r>
              <a:t>Other developers’ changed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0……………."/>
          <p:cNvSpPr/>
          <p:nvPr/>
        </p:nvSpPr>
        <p:spPr>
          <a:xfrm>
            <a:off x="6139756" y="5085941"/>
            <a:ext cx="7797382" cy="7283372"/>
          </a:xfrm>
          <a:prstGeom prst="rect">
            <a:avLst/>
          </a:prstGeom>
          <a:ln w="635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0…………….</a:t>
            </a:r>
          </a:p>
        </p:txBody>
      </p:sp>
      <p:sp>
        <p:nvSpPr>
          <p:cNvPr id="178" name="Continuous Integration"/>
          <p:cNvSpPr txBox="1">
            <a:spLocks noGrp="1"/>
          </p:cNvSpPr>
          <p:nvPr>
            <p:ph type="title"/>
          </p:nvPr>
        </p:nvSpPr>
        <p:spPr>
          <a:prstGeom prst="rect">
            <a:avLst/>
          </a:prstGeom>
        </p:spPr>
        <p:txBody>
          <a:bodyPr>
            <a:normAutofit fontScale="90000"/>
          </a:bodyPr>
          <a:lstStyle/>
          <a:p>
            <a:r>
              <a:rPr lang="en-US" dirty="0"/>
              <a:t>Continuous Integration is a Software Pipeline</a:t>
            </a:r>
            <a:endParaRPr dirty="0"/>
          </a:p>
        </p:txBody>
      </p:sp>
      <p:cxnSp>
        <p:nvCxnSpPr>
          <p:cNvPr id="185" name="Connection Line"/>
          <p:cNvCxnSpPr>
            <a:stCxn id="181" idx="0"/>
            <a:endCxn id="182" idx="0"/>
          </p:cNvCxnSpPr>
          <p:nvPr/>
        </p:nvCxnSpPr>
        <p:spPr>
          <a:xfrm>
            <a:off x="7884894" y="6128017"/>
            <a:ext cx="4307106" cy="1"/>
          </a:xfrm>
          <a:prstGeom prst="straightConnector1">
            <a:avLst/>
          </a:prstGeom>
          <a:ln w="63500">
            <a:solidFill>
              <a:srgbClr val="000000"/>
            </a:solidFill>
            <a:miter lim="400000"/>
            <a:tailEnd type="triangle"/>
          </a:ln>
        </p:spPr>
      </p:cxnSp>
      <p:cxnSp>
        <p:nvCxnSpPr>
          <p:cNvPr id="186" name="Connection Line"/>
          <p:cNvCxnSpPr>
            <a:stCxn id="182" idx="0"/>
            <a:endCxn id="183" idx="0"/>
          </p:cNvCxnSpPr>
          <p:nvPr/>
        </p:nvCxnSpPr>
        <p:spPr>
          <a:xfrm>
            <a:off x="12191999" y="6128017"/>
            <a:ext cx="4307106" cy="1"/>
          </a:xfrm>
          <a:prstGeom prst="straightConnector1">
            <a:avLst/>
          </a:prstGeom>
          <a:ln w="63500">
            <a:solidFill>
              <a:srgbClr val="000000"/>
            </a:solidFill>
            <a:miter lim="400000"/>
            <a:tailEnd type="triangle"/>
          </a:ln>
        </p:spPr>
      </p:cxnSp>
      <p:cxnSp>
        <p:nvCxnSpPr>
          <p:cNvPr id="187" name="Connection Line"/>
          <p:cNvCxnSpPr>
            <a:stCxn id="183" idx="0"/>
            <a:endCxn id="184" idx="0"/>
          </p:cNvCxnSpPr>
          <p:nvPr/>
        </p:nvCxnSpPr>
        <p:spPr>
          <a:xfrm>
            <a:off x="16499104" y="6128017"/>
            <a:ext cx="4307107" cy="1"/>
          </a:xfrm>
          <a:prstGeom prst="straightConnector1">
            <a:avLst/>
          </a:prstGeom>
          <a:ln w="63500">
            <a:solidFill>
              <a:srgbClr val="000000"/>
            </a:solidFill>
            <a:miter lim="400000"/>
            <a:tailEnd type="triangle"/>
          </a:ln>
        </p:spPr>
      </p:cxnSp>
      <p:cxnSp>
        <p:nvCxnSpPr>
          <p:cNvPr id="188" name="Connection Line"/>
          <p:cNvCxnSpPr>
            <a:stCxn id="180" idx="0"/>
            <a:endCxn id="181" idx="0"/>
          </p:cNvCxnSpPr>
          <p:nvPr/>
        </p:nvCxnSpPr>
        <p:spPr>
          <a:xfrm>
            <a:off x="3577789" y="6128017"/>
            <a:ext cx="4307106" cy="1"/>
          </a:xfrm>
          <a:prstGeom prst="straightConnector1">
            <a:avLst/>
          </a:prstGeom>
          <a:ln w="63500">
            <a:solidFill>
              <a:srgbClr val="000000"/>
            </a:solidFill>
            <a:miter lim="400000"/>
            <a:tailEnd type="triangle"/>
          </a:ln>
        </p:spPr>
      </p:cxnSp>
      <p:cxnSp>
        <p:nvCxnSpPr>
          <p:cNvPr id="189" name="Connection Line"/>
          <p:cNvCxnSpPr>
            <a:cxnSpLocks/>
            <a:stCxn id="184" idx="0"/>
            <a:endCxn id="180" idx="0"/>
          </p:cNvCxnSpPr>
          <p:nvPr/>
        </p:nvCxnSpPr>
        <p:spPr>
          <a:xfrm flipH="1">
            <a:off x="3577789" y="6128017"/>
            <a:ext cx="17228422" cy="1"/>
          </a:xfrm>
          <a:prstGeom prst="straightConnector1">
            <a:avLst/>
          </a:prstGeom>
          <a:ln w="63500">
            <a:solidFill>
              <a:srgbClr val="000000"/>
            </a:solidFill>
            <a:miter lim="400000"/>
            <a:tailEnd type="triangle"/>
          </a:ln>
        </p:spPr>
      </p:cxnSp>
      <p:sp>
        <p:nvSpPr>
          <p:cNvPr id="190" name="Code Review"/>
          <p:cNvSpPr/>
          <p:nvPr/>
        </p:nvSpPr>
        <p:spPr>
          <a:xfrm>
            <a:off x="2161755" y="7344250"/>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Code Review</a:t>
            </a:r>
          </a:p>
        </p:txBody>
      </p:sp>
      <p:sp>
        <p:nvSpPr>
          <p:cNvPr id="191" name="Style Check"/>
          <p:cNvSpPr/>
          <p:nvPr/>
        </p:nvSpPr>
        <p:spPr>
          <a:xfrm>
            <a:off x="6468860" y="7344250"/>
            <a:ext cx="2832069"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Style Check</a:t>
            </a:r>
          </a:p>
        </p:txBody>
      </p:sp>
      <p:sp>
        <p:nvSpPr>
          <p:cNvPr id="192" name="Compile"/>
          <p:cNvSpPr/>
          <p:nvPr/>
        </p:nvSpPr>
        <p:spPr>
          <a:xfrm>
            <a:off x="6468860" y="8554486"/>
            <a:ext cx="2832069"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Compile</a:t>
            </a:r>
          </a:p>
        </p:txBody>
      </p:sp>
      <p:sp>
        <p:nvSpPr>
          <p:cNvPr id="193" name="Unit Test"/>
          <p:cNvSpPr/>
          <p:nvPr/>
        </p:nvSpPr>
        <p:spPr>
          <a:xfrm>
            <a:off x="6468860" y="9764721"/>
            <a:ext cx="2832069"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Unit Test</a:t>
            </a:r>
          </a:p>
        </p:txBody>
      </p:sp>
      <p:sp>
        <p:nvSpPr>
          <p:cNvPr id="194" name="Prepare Deployment"/>
          <p:cNvSpPr/>
          <p:nvPr/>
        </p:nvSpPr>
        <p:spPr>
          <a:xfrm>
            <a:off x="6468860" y="10974957"/>
            <a:ext cx="2832069" cy="103315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Prepare Deployment</a:t>
            </a:r>
          </a:p>
        </p:txBody>
      </p:sp>
      <p:sp>
        <p:nvSpPr>
          <p:cNvPr id="195" name="Integration Test"/>
          <p:cNvSpPr/>
          <p:nvPr/>
        </p:nvSpPr>
        <p:spPr>
          <a:xfrm>
            <a:off x="10775965" y="7338252"/>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Integration Test</a:t>
            </a:r>
          </a:p>
        </p:txBody>
      </p:sp>
      <p:sp>
        <p:nvSpPr>
          <p:cNvPr id="196" name="Load Test"/>
          <p:cNvSpPr/>
          <p:nvPr/>
        </p:nvSpPr>
        <p:spPr>
          <a:xfrm>
            <a:off x="10775965" y="8554486"/>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Load Test</a:t>
            </a:r>
          </a:p>
        </p:txBody>
      </p:sp>
      <p:sp>
        <p:nvSpPr>
          <p:cNvPr id="197" name="Automate this centrally, provide a central record of results"/>
          <p:cNvSpPr txBox="1"/>
          <p:nvPr/>
        </p:nvSpPr>
        <p:spPr>
          <a:xfrm>
            <a:off x="4893600" y="12503464"/>
            <a:ext cx="10289693" cy="5354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900" b="1">
                <a:solidFill>
                  <a:srgbClr val="000000"/>
                </a:solidFill>
              </a:defRPr>
            </a:lvl1pPr>
          </a:lstStyle>
          <a:p>
            <a:r>
              <a:t>Automate this centrally, provide a central record of results</a:t>
            </a:r>
          </a:p>
        </p:txBody>
      </p:sp>
      <p:sp>
        <p:nvSpPr>
          <p:cNvPr id="198" name="KPIs"/>
          <p:cNvSpPr/>
          <p:nvPr/>
        </p:nvSpPr>
        <p:spPr>
          <a:xfrm>
            <a:off x="19390174" y="6877210"/>
            <a:ext cx="2832070"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000">
                <a:solidFill>
                  <a:srgbClr val="FFFFFF"/>
                </a:solidFill>
                <a:latin typeface="Helvetica Neue Medium"/>
                <a:ea typeface="Helvetica Neue Medium"/>
                <a:cs typeface="Helvetica Neue Medium"/>
                <a:sym typeface="Helvetica Neue Medium"/>
              </a:defRPr>
            </a:lvl1pPr>
          </a:lstStyle>
          <a:p>
            <a:r>
              <a:t>KPIs</a:t>
            </a:r>
          </a:p>
        </p:txBody>
      </p:sp>
      <p:sp>
        <p:nvSpPr>
          <p:cNvPr id="199" name="End-to-end Test"/>
          <p:cNvSpPr/>
          <p:nvPr/>
        </p:nvSpPr>
        <p:spPr>
          <a:xfrm>
            <a:off x="15083070" y="6877210"/>
            <a:ext cx="2832069" cy="934780"/>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2900">
                <a:solidFill>
                  <a:srgbClr val="FFFFFF"/>
                </a:solidFill>
                <a:latin typeface="Helvetica Neue Medium"/>
                <a:ea typeface="Helvetica Neue Medium"/>
                <a:cs typeface="Helvetica Neue Medium"/>
                <a:sym typeface="Helvetica Neue Medium"/>
              </a:defRPr>
            </a:lvl1pPr>
          </a:lstStyle>
          <a:p>
            <a:r>
              <a:t>End-to-end Test</a:t>
            </a:r>
          </a:p>
        </p:txBody>
      </p:sp>
      <p:sp>
        <p:nvSpPr>
          <p:cNvPr id="180" name="Develop"/>
          <p:cNvSpPr/>
          <p:nvPr/>
        </p:nvSpPr>
        <p:spPr>
          <a:xfrm>
            <a:off x="2161755" y="5493017"/>
            <a:ext cx="2832070"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Develop</a:t>
            </a:r>
          </a:p>
        </p:txBody>
      </p:sp>
      <p:sp>
        <p:nvSpPr>
          <p:cNvPr id="181" name="Build"/>
          <p:cNvSpPr/>
          <p:nvPr/>
        </p:nvSpPr>
        <p:spPr>
          <a:xfrm>
            <a:off x="6468860" y="5493017"/>
            <a:ext cx="2832069"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Build</a:t>
            </a:r>
          </a:p>
        </p:txBody>
      </p:sp>
      <p:sp>
        <p:nvSpPr>
          <p:cNvPr id="182" name="Test"/>
          <p:cNvSpPr/>
          <p:nvPr/>
        </p:nvSpPr>
        <p:spPr>
          <a:xfrm>
            <a:off x="10775965" y="5493017"/>
            <a:ext cx="2832070"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Test</a:t>
            </a:r>
          </a:p>
        </p:txBody>
      </p:sp>
      <p:sp>
        <p:nvSpPr>
          <p:cNvPr id="183" name="Deploy"/>
          <p:cNvSpPr/>
          <p:nvPr/>
        </p:nvSpPr>
        <p:spPr>
          <a:xfrm>
            <a:off x="15083070" y="5493017"/>
            <a:ext cx="2832069"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Deploy</a:t>
            </a:r>
          </a:p>
        </p:txBody>
      </p:sp>
      <p:sp>
        <p:nvSpPr>
          <p:cNvPr id="184" name="Monitor"/>
          <p:cNvSpPr/>
          <p:nvPr/>
        </p:nvSpPr>
        <p:spPr>
          <a:xfrm>
            <a:off x="19390176" y="5493017"/>
            <a:ext cx="2832069" cy="1270001"/>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4200">
                <a:solidFill>
                  <a:srgbClr val="FFFFFF"/>
                </a:solidFill>
                <a:latin typeface="Helvetica Neue Medium"/>
                <a:ea typeface="Helvetica Neue Medium"/>
                <a:cs typeface="Helvetica Neue Medium"/>
                <a:sym typeface="Helvetica Neue Medium"/>
              </a:defRPr>
            </a:lvl1pPr>
          </a:lstStyle>
          <a:p>
            <a:r>
              <a:t>Monitor</a:t>
            </a:r>
          </a:p>
        </p:txBody>
      </p:sp>
      <p:sp>
        <p:nvSpPr>
          <p:cNvPr id="3" name="Text Placeholder 2">
            <a:extLst>
              <a:ext uri="{FF2B5EF4-FFF2-40B4-BE49-F238E27FC236}">
                <a16:creationId xmlns:a16="http://schemas.microsoft.com/office/drawing/2014/main" id="{B59D3659-F793-494A-ABFB-6E3DA6CE739F}"/>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Build Systems"/>
          <p:cNvSpPr txBox="1">
            <a:spLocks noGrp="1"/>
          </p:cNvSpPr>
          <p:nvPr>
            <p:ph type="title"/>
          </p:nvPr>
        </p:nvSpPr>
        <p:spPr>
          <a:prstGeom prst="rect">
            <a:avLst/>
          </a:prstGeom>
        </p:spPr>
        <p:txBody>
          <a:bodyPr/>
          <a:lstStyle/>
          <a:p>
            <a:r>
              <a:t>Build Systems</a:t>
            </a:r>
          </a:p>
        </p:txBody>
      </p:sp>
      <p:sp>
        <p:nvSpPr>
          <p:cNvPr id="204" name="Automatically compiling code and generating executabl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Automatically compiling code and generating executables</a:t>
            </a:r>
          </a:p>
        </p:txBody>
      </p:sp>
      <p:sp>
        <p:nvSpPr>
          <p:cNvPr id="205" name="You’ve probably used multiple of these:…"/>
          <p:cNvSpPr txBox="1">
            <a:spLocks noGrp="1"/>
          </p:cNvSpPr>
          <p:nvPr>
            <p:ph type="body" idx="1"/>
          </p:nvPr>
        </p:nvSpPr>
        <p:spPr>
          <a:prstGeom prst="rect">
            <a:avLst/>
          </a:prstGeom>
        </p:spPr>
        <p:txBody>
          <a:bodyPr/>
          <a:lstStyle/>
          <a:p>
            <a:r>
              <a:t>You’ve probably used multiple of these:</a:t>
            </a:r>
          </a:p>
          <a:p>
            <a:pPr lvl="1"/>
            <a:r>
              <a:t>Make, maven, ant, gradle, grunt, sbt</a:t>
            </a:r>
          </a:p>
          <a:p>
            <a:r>
              <a:t>Why use a build system?</a:t>
            </a:r>
          </a:p>
          <a:p>
            <a:pPr lvl="1"/>
            <a:r>
              <a:t>Builds should be repeatable</a:t>
            </a:r>
          </a:p>
          <a:p>
            <a:pPr lvl="1"/>
            <a:r>
              <a:t>Builds should be reproducible</a:t>
            </a:r>
          </a:p>
          <a:p>
            <a:pPr lvl="1"/>
            <a:r>
              <a:t>Builds should be standard</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Build Systems"/>
          <p:cNvSpPr txBox="1">
            <a:spLocks noGrp="1"/>
          </p:cNvSpPr>
          <p:nvPr>
            <p:ph type="title"/>
          </p:nvPr>
        </p:nvSpPr>
        <p:spPr>
          <a:prstGeom prst="rect">
            <a:avLst/>
          </a:prstGeom>
        </p:spPr>
        <p:txBody>
          <a:bodyPr/>
          <a:lstStyle/>
          <a:p>
            <a:r>
              <a:t>Build Systems</a:t>
            </a:r>
          </a:p>
        </p:txBody>
      </p:sp>
      <p:sp>
        <p:nvSpPr>
          <p:cNvPr id="210" name="Not just compil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Not just compilation</a:t>
            </a:r>
          </a:p>
        </p:txBody>
      </p:sp>
      <p:sp>
        <p:nvSpPr>
          <p:cNvPr id="211" name="Fetch dependencies and link them (using a package manager like maven, pip or npm)…"/>
          <p:cNvSpPr txBox="1">
            <a:spLocks noGrp="1"/>
          </p:cNvSpPr>
          <p:nvPr>
            <p:ph type="body" idx="1"/>
          </p:nvPr>
        </p:nvSpPr>
        <p:spPr>
          <a:prstGeom prst="rect">
            <a:avLst/>
          </a:prstGeom>
        </p:spPr>
        <p:txBody>
          <a:bodyPr/>
          <a:lstStyle/>
          <a:p>
            <a:r>
              <a:t>Fetch dependencies and link them (using a package manager like maven, pip or npm)</a:t>
            </a:r>
          </a:p>
          <a:p>
            <a:r>
              <a:t>Provision &amp; teardown resources for integration testing</a:t>
            </a:r>
          </a:p>
          <a:p>
            <a:r>
              <a:t>Run tests</a:t>
            </a:r>
          </a:p>
          <a:p>
            <a:r>
              <a:t>Generate a release archive</a:t>
            </a:r>
          </a:p>
          <a:p>
            <a:r>
              <a:t>Ideally, do this all in parallel as much as possible</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How do we apply continuous integration?"/>
          <p:cNvSpPr txBox="1">
            <a:spLocks noGrp="1"/>
          </p:cNvSpPr>
          <p:nvPr>
            <p:ph type="title"/>
          </p:nvPr>
        </p:nvSpPr>
        <p:spPr>
          <a:prstGeom prst="rect">
            <a:avLst/>
          </a:prstGeom>
        </p:spPr>
        <p:txBody>
          <a:bodyPr/>
          <a:lstStyle/>
          <a:p>
            <a:r>
              <a:t>How do we apply continuous integration?</a:t>
            </a:r>
          </a:p>
        </p:txBody>
      </p:sp>
      <p:sp>
        <p:nvSpPr>
          <p:cNvPr id="214" name="Testing the right things at the right tim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Testing the right things at the right time</a:t>
            </a:r>
          </a:p>
        </p:txBody>
      </p:sp>
      <p:sp>
        <p:nvSpPr>
          <p:cNvPr id="215" name="Do we integrate changes immediately, or do a pre-commit test?…"/>
          <p:cNvSpPr txBox="1">
            <a:spLocks noGrp="1"/>
          </p:cNvSpPr>
          <p:nvPr>
            <p:ph type="body" idx="1"/>
          </p:nvPr>
        </p:nvSpPr>
        <p:spPr>
          <a:prstGeom prst="rect">
            <a:avLst/>
          </a:prstGeom>
        </p:spPr>
        <p:txBody>
          <a:bodyPr/>
          <a:lstStyle/>
          <a:p>
            <a:r>
              <a:t>Do we integrate changes immediately, or do a pre-commit test?</a:t>
            </a:r>
          </a:p>
          <a:p>
            <a:r>
              <a:t>Which tests do we run when we integrate?</a:t>
            </a:r>
          </a:p>
          <a:p>
            <a:r>
              <a:t>How do we compose the system under test at each point?</a:t>
            </a:r>
          </a:p>
        </p:txBody>
      </p:sp>
      <p:grpSp>
        <p:nvGrpSpPr>
          <p:cNvPr id="238" name="Group"/>
          <p:cNvGrpSpPr/>
          <p:nvPr/>
        </p:nvGrpSpPr>
        <p:grpSpPr>
          <a:xfrm>
            <a:off x="5267224" y="9369532"/>
            <a:ext cx="13849551" cy="2144053"/>
            <a:chOff x="0" y="0"/>
            <a:chExt cx="13849549" cy="2144051"/>
          </a:xfrm>
        </p:grpSpPr>
        <p:grpSp>
          <p:nvGrpSpPr>
            <p:cNvPr id="218" name="Facebook.com"/>
            <p:cNvGrpSpPr/>
            <p:nvPr/>
          </p:nvGrpSpPr>
          <p:grpSpPr>
            <a:xfrm>
              <a:off x="-1" y="-1"/>
              <a:ext cx="13849551" cy="2144053"/>
              <a:chOff x="0" y="0"/>
              <a:chExt cx="13849549" cy="2144051"/>
            </a:xfrm>
          </p:grpSpPr>
          <p:sp>
            <p:nvSpPr>
              <p:cNvPr id="216" name="Rectangle"/>
              <p:cNvSpPr/>
              <p:nvPr/>
            </p:nvSpPr>
            <p:spPr>
              <a:xfrm>
                <a:off x="-1" y="-1"/>
                <a:ext cx="13849551" cy="2144053"/>
              </a:xfrm>
              <a:prstGeom prst="rect">
                <a:avLst/>
              </a:prstGeom>
              <a:solidFill>
                <a:srgbClr val="4982C6"/>
              </a:solidFill>
              <a:ln w="12700" cap="flat">
                <a:noFill/>
                <a:miter lim="400000"/>
              </a:ln>
              <a:effectLst/>
            </p:spPr>
            <p:txBody>
              <a:bodyPr wrap="square" lIns="50800" tIns="50800" rIns="50800" bIns="50800" numCol="1" anchor="t">
                <a:noAutofit/>
              </a:bodyPr>
              <a:lstStyle/>
              <a:p>
                <a:pPr algn="l" defTabSz="821530">
                  <a:defRPr sz="3000">
                    <a:solidFill>
                      <a:srgbClr val="000000"/>
                    </a:solidFill>
                    <a:latin typeface="Helvetica Neue Medium"/>
                    <a:ea typeface="Helvetica Neue Medium"/>
                    <a:cs typeface="Helvetica Neue Medium"/>
                    <a:sym typeface="Helvetica Neue Medium"/>
                  </a:defRPr>
                </a:pPr>
                <a:endParaRPr/>
              </a:p>
            </p:txBody>
          </p:sp>
          <p:sp>
            <p:nvSpPr>
              <p:cNvPr id="217" name="My Social Network App"/>
              <p:cNvSpPr/>
              <p:nvPr/>
            </p:nvSpPr>
            <p:spPr>
              <a:xfrm>
                <a:off x="-1" y="-1"/>
                <a:ext cx="13740932"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t">
                <a:spAutoFit/>
              </a:bodyPr>
              <a:lstStyle>
                <a:lvl1pPr algn="l" defTabSz="821530">
                  <a:defRPr sz="3000">
                    <a:solidFill>
                      <a:srgbClr val="000000"/>
                    </a:solidFill>
                    <a:latin typeface="Helvetica Neue Medium"/>
                    <a:ea typeface="Helvetica Neue Medium"/>
                    <a:cs typeface="Helvetica Neue Medium"/>
                    <a:sym typeface="Helvetica Neue Medium"/>
                  </a:defRPr>
                </a:lvl1pPr>
              </a:lstStyle>
              <a:p>
                <a:r>
                  <a:t>My Social Network App</a:t>
                </a:r>
              </a:p>
            </p:txBody>
          </p:sp>
        </p:grpSp>
        <p:grpSp>
          <p:nvGrpSpPr>
            <p:cNvPr id="221" name="Cache Check"/>
            <p:cNvGrpSpPr/>
            <p:nvPr/>
          </p:nvGrpSpPr>
          <p:grpSpPr>
            <a:xfrm>
              <a:off x="200566" y="795249"/>
              <a:ext cx="1785940" cy="1071624"/>
              <a:chOff x="0" y="0"/>
              <a:chExt cx="1785939" cy="1071622"/>
            </a:xfrm>
          </p:grpSpPr>
          <p:sp>
            <p:nvSpPr>
              <p:cNvPr id="219" name="Rectangle"/>
              <p:cNvSpPr/>
              <p:nvPr/>
            </p:nvSpPr>
            <p:spPr>
              <a:xfrm>
                <a:off x="-1" y="0"/>
                <a:ext cx="17859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220" name="Cache Check"/>
              <p:cNvSpPr txBox="1"/>
              <p:nvPr/>
            </p:nvSpPr>
            <p:spPr>
              <a:xfrm>
                <a:off x="-1" y="0"/>
                <a:ext cx="17859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Cache Check</a:t>
                </a:r>
              </a:p>
            </p:txBody>
          </p:sp>
        </p:grpSp>
        <p:grpSp>
          <p:nvGrpSpPr>
            <p:cNvPr id="224" name="Send response"/>
            <p:cNvGrpSpPr/>
            <p:nvPr/>
          </p:nvGrpSpPr>
          <p:grpSpPr>
            <a:xfrm>
              <a:off x="11443032" y="795249"/>
              <a:ext cx="2245689" cy="1071624"/>
              <a:chOff x="0" y="0"/>
              <a:chExt cx="2245687" cy="1071622"/>
            </a:xfrm>
          </p:grpSpPr>
          <p:sp>
            <p:nvSpPr>
              <p:cNvPr id="222" name="Rectangle"/>
              <p:cNvSpPr/>
              <p:nvPr/>
            </p:nvSpPr>
            <p:spPr>
              <a:xfrm>
                <a:off x="0" y="0"/>
                <a:ext cx="2245688"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223" name="Send response"/>
              <p:cNvSpPr txBox="1"/>
              <p:nvPr/>
            </p:nvSpPr>
            <p:spPr>
              <a:xfrm>
                <a:off x="0" y="0"/>
                <a:ext cx="2245688"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Send response</a:t>
                </a:r>
              </a:p>
            </p:txBody>
          </p:sp>
        </p:grpSp>
        <p:grpSp>
          <p:nvGrpSpPr>
            <p:cNvPr id="227" name="Build friends list"/>
            <p:cNvGrpSpPr/>
            <p:nvPr/>
          </p:nvGrpSpPr>
          <p:grpSpPr>
            <a:xfrm>
              <a:off x="2456760" y="795249"/>
              <a:ext cx="2245690" cy="1071624"/>
              <a:chOff x="0" y="0"/>
              <a:chExt cx="2245689" cy="1071622"/>
            </a:xfrm>
          </p:grpSpPr>
          <p:sp>
            <p:nvSpPr>
              <p:cNvPr id="225" name="Rectangle"/>
              <p:cNvSpPr/>
              <p:nvPr/>
            </p:nvSpPr>
            <p:spPr>
              <a:xfrm>
                <a:off x="-1" y="0"/>
                <a:ext cx="224569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226" name="Build friends list"/>
              <p:cNvSpPr txBox="1"/>
              <p:nvPr/>
            </p:nvSpPr>
            <p:spPr>
              <a:xfrm>
                <a:off x="-1" y="0"/>
                <a:ext cx="224569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friends list</a:t>
                </a:r>
              </a:p>
            </p:txBody>
          </p:sp>
        </p:grpSp>
        <p:grpSp>
          <p:nvGrpSpPr>
            <p:cNvPr id="230" name="Build Suggestions"/>
            <p:cNvGrpSpPr/>
            <p:nvPr/>
          </p:nvGrpSpPr>
          <p:grpSpPr>
            <a:xfrm>
              <a:off x="8292149" y="795249"/>
              <a:ext cx="2714341" cy="1071624"/>
              <a:chOff x="0" y="0"/>
              <a:chExt cx="2714340" cy="1071622"/>
            </a:xfrm>
          </p:grpSpPr>
          <p:sp>
            <p:nvSpPr>
              <p:cNvPr id="228" name="Rectangle"/>
              <p:cNvSpPr/>
              <p:nvPr/>
            </p:nvSpPr>
            <p:spPr>
              <a:xfrm>
                <a:off x="0" y="0"/>
                <a:ext cx="27143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229" name="Build Suggestions"/>
              <p:cNvSpPr txBox="1"/>
              <p:nvPr/>
            </p:nvSpPr>
            <p:spPr>
              <a:xfrm>
                <a:off x="0" y="0"/>
                <a:ext cx="27143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Suggestions</a:t>
                </a:r>
              </a:p>
            </p:txBody>
          </p:sp>
        </p:grpSp>
        <p:grpSp>
          <p:nvGrpSpPr>
            <p:cNvPr id="233" name="Build Newsfeed"/>
            <p:cNvGrpSpPr/>
            <p:nvPr/>
          </p:nvGrpSpPr>
          <p:grpSpPr>
            <a:xfrm>
              <a:off x="5140128" y="795249"/>
              <a:ext cx="2714341" cy="1071624"/>
              <a:chOff x="0" y="0"/>
              <a:chExt cx="2714340" cy="1071622"/>
            </a:xfrm>
          </p:grpSpPr>
          <p:sp>
            <p:nvSpPr>
              <p:cNvPr id="231" name="Rectangle"/>
              <p:cNvSpPr/>
              <p:nvPr/>
            </p:nvSpPr>
            <p:spPr>
              <a:xfrm>
                <a:off x="0" y="0"/>
                <a:ext cx="2714341" cy="1071564"/>
              </a:xfrm>
              <a:prstGeom prst="rect">
                <a:avLst/>
              </a:prstGeom>
              <a:solidFill>
                <a:srgbClr val="A1C9BA"/>
              </a:solidFill>
              <a:ln w="12700" cap="flat">
                <a:noFill/>
                <a:miter lim="400000"/>
              </a:ln>
              <a:effectLst/>
            </p:spPr>
            <p:txBody>
              <a:bodyPr wrap="square" lIns="50800" tIns="50800" rIns="50800" bIns="50800" numCol="1" anchor="ctr">
                <a:noAutofit/>
              </a:bodyPr>
              <a:lstStyle/>
              <a:p>
                <a:pPr defTabSz="821530">
                  <a:defRPr sz="3000">
                    <a:solidFill>
                      <a:srgbClr val="000000"/>
                    </a:solidFill>
                    <a:latin typeface="Helvetica Neue Medium"/>
                    <a:ea typeface="Helvetica Neue Medium"/>
                    <a:cs typeface="Helvetica Neue Medium"/>
                    <a:sym typeface="Helvetica Neue Medium"/>
                  </a:defRPr>
                </a:pPr>
                <a:endParaRPr/>
              </a:p>
            </p:txBody>
          </p:sp>
          <p:sp>
            <p:nvSpPr>
              <p:cNvPr id="232" name="Build Newsfeed"/>
              <p:cNvSpPr txBox="1"/>
              <p:nvPr/>
            </p:nvSpPr>
            <p:spPr>
              <a:xfrm>
                <a:off x="0" y="0"/>
                <a:ext cx="2714341" cy="1071623"/>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numCol="1" anchor="ctr">
                <a:spAutoFit/>
              </a:bodyPr>
              <a:lstStyle>
                <a:lvl1pPr defTabSz="821530">
                  <a:defRPr sz="3000">
                    <a:solidFill>
                      <a:srgbClr val="000000"/>
                    </a:solidFill>
                    <a:latin typeface="Helvetica Neue Medium"/>
                    <a:ea typeface="Helvetica Neue Medium"/>
                    <a:cs typeface="Helvetica Neue Medium"/>
                    <a:sym typeface="Helvetica Neue Medium"/>
                  </a:defRPr>
                </a:lvl1pPr>
              </a:lstStyle>
              <a:p>
                <a:r>
                  <a:t>Build Newsfeed</a:t>
                </a:r>
              </a:p>
            </p:txBody>
          </p:sp>
        </p:grpSp>
        <p:sp>
          <p:nvSpPr>
            <p:cNvPr id="234" name="Line"/>
            <p:cNvSpPr/>
            <p:nvPr/>
          </p:nvSpPr>
          <p:spPr>
            <a:xfrm>
              <a:off x="1980897" y="1328415"/>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235" name="Line"/>
            <p:cNvSpPr/>
            <p:nvPr/>
          </p:nvSpPr>
          <p:spPr>
            <a:xfrm>
              <a:off x="4714413"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236" name="Line"/>
            <p:cNvSpPr/>
            <p:nvPr/>
          </p:nvSpPr>
          <p:spPr>
            <a:xfrm>
              <a:off x="7858271"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sp>
          <p:nvSpPr>
            <p:cNvPr id="237" name="Line"/>
            <p:cNvSpPr/>
            <p:nvPr/>
          </p:nvSpPr>
          <p:spPr>
            <a:xfrm>
              <a:off x="11014092" y="1325987"/>
              <a:ext cx="421282" cy="2"/>
            </a:xfrm>
            <a:prstGeom prst="line">
              <a:avLst/>
            </a:prstGeom>
            <a:noFill/>
            <a:ln w="25400" cap="flat">
              <a:solidFill>
                <a:srgbClr val="000000"/>
              </a:solidFill>
              <a:prstDash val="solid"/>
              <a:miter lim="400000"/>
              <a:tailEnd type="triangle" w="med" len="med"/>
            </a:ln>
            <a:effectLst/>
          </p:spPr>
          <p:txBody>
            <a:bodyPr wrap="square" lIns="45718" tIns="45718" rIns="45718" bIns="45718" numCol="1" anchor="t">
              <a:noAutofit/>
            </a:bodyPr>
            <a:lstStyle/>
            <a:p>
              <a:pPr defTabSz="2438337"/>
              <a:endParaRPr/>
            </a:p>
          </p:txBody>
        </p:sp>
      </p:grpSp>
      <p:sp>
        <p:nvSpPr>
          <p:cNvPr id="239" name="Changed code"/>
          <p:cNvSpPr txBox="1"/>
          <p:nvPr/>
        </p:nvSpPr>
        <p:spPr>
          <a:xfrm>
            <a:off x="11504972" y="7975496"/>
            <a:ext cx="3045334" cy="6098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500">
                <a:solidFill>
                  <a:srgbClr val="000000"/>
                </a:solidFill>
              </a:defRPr>
            </a:lvl1pPr>
          </a:lstStyle>
          <a:p>
            <a:r>
              <a:t>Changed code</a:t>
            </a:r>
          </a:p>
        </p:txBody>
      </p:sp>
      <p:sp>
        <p:nvSpPr>
          <p:cNvPr id="240" name="Callout"/>
          <p:cNvSpPr/>
          <p:nvPr/>
        </p:nvSpPr>
        <p:spPr>
          <a:xfrm>
            <a:off x="10245707" y="8612371"/>
            <a:ext cx="3053955" cy="2735264"/>
          </a:xfrm>
          <a:custGeom>
            <a:avLst/>
            <a:gdLst/>
            <a:ahLst/>
            <a:cxnLst>
              <a:cxn ang="0">
                <a:pos x="wd2" y="hd2"/>
              </a:cxn>
              <a:cxn ang="5400000">
                <a:pos x="wd2" y="hd2"/>
              </a:cxn>
              <a:cxn ang="10800000">
                <a:pos x="wd2" y="hd2"/>
              </a:cxn>
              <a:cxn ang="16200000">
                <a:pos x="wd2" y="hd2"/>
              </a:cxn>
            </a:cxnLst>
            <a:rect l="0" t="0" r="r" b="b"/>
            <a:pathLst>
              <a:path w="21600" h="21600" extrusionOk="0">
                <a:moveTo>
                  <a:pt x="20800" y="0"/>
                </a:moveTo>
                <a:lnTo>
                  <a:pt x="20109" y="11571"/>
                </a:lnTo>
                <a:lnTo>
                  <a:pt x="449" y="11571"/>
                </a:lnTo>
                <a:cubicBezTo>
                  <a:pt x="201" y="11571"/>
                  <a:pt x="0" y="11795"/>
                  <a:pt x="0" y="12072"/>
                </a:cubicBezTo>
                <a:lnTo>
                  <a:pt x="0" y="21099"/>
                </a:lnTo>
                <a:cubicBezTo>
                  <a:pt x="0" y="21375"/>
                  <a:pt x="201" y="21600"/>
                  <a:pt x="449" y="21600"/>
                </a:cubicBezTo>
                <a:lnTo>
                  <a:pt x="21151" y="21600"/>
                </a:lnTo>
                <a:cubicBezTo>
                  <a:pt x="21399" y="21600"/>
                  <a:pt x="21600" y="21375"/>
                  <a:pt x="21600" y="21099"/>
                </a:cubicBezTo>
                <a:lnTo>
                  <a:pt x="21600" y="12072"/>
                </a:lnTo>
                <a:cubicBezTo>
                  <a:pt x="21600" y="11958"/>
                  <a:pt x="21559" y="11859"/>
                  <a:pt x="21502" y="11775"/>
                </a:cubicBezTo>
                <a:lnTo>
                  <a:pt x="20800" y="0"/>
                </a:lnTo>
                <a:close/>
              </a:path>
            </a:pathLst>
          </a:custGeom>
          <a:ln w="762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1" name="Callout"/>
          <p:cNvSpPr/>
          <p:nvPr/>
        </p:nvSpPr>
        <p:spPr>
          <a:xfrm>
            <a:off x="13454366" y="10102799"/>
            <a:ext cx="3053954" cy="3056335"/>
          </a:xfrm>
          <a:custGeom>
            <a:avLst/>
            <a:gdLst/>
            <a:ahLst/>
            <a:cxnLst>
              <a:cxn ang="0">
                <a:pos x="wd2" y="hd2"/>
              </a:cxn>
              <a:cxn ang="5400000">
                <a:pos x="wd2" y="hd2"/>
              </a:cxn>
              <a:cxn ang="10800000">
                <a:pos x="wd2" y="hd2"/>
              </a:cxn>
              <a:cxn ang="16200000">
                <a:pos x="wd2" y="hd2"/>
              </a:cxn>
            </a:cxnLst>
            <a:rect l="0" t="0" r="r" b="b"/>
            <a:pathLst>
              <a:path w="21600" h="21600" extrusionOk="0">
                <a:moveTo>
                  <a:pt x="449" y="0"/>
                </a:moveTo>
                <a:cubicBezTo>
                  <a:pt x="201" y="0"/>
                  <a:pt x="0" y="201"/>
                  <a:pt x="0" y="449"/>
                </a:cubicBezTo>
                <a:lnTo>
                  <a:pt x="0" y="8527"/>
                </a:lnTo>
                <a:cubicBezTo>
                  <a:pt x="0" y="8711"/>
                  <a:pt x="113" y="8867"/>
                  <a:pt x="272" y="8936"/>
                </a:cubicBezTo>
                <a:lnTo>
                  <a:pt x="2111" y="21600"/>
                </a:lnTo>
                <a:lnTo>
                  <a:pt x="3944" y="8975"/>
                </a:lnTo>
                <a:lnTo>
                  <a:pt x="21151" y="8975"/>
                </a:lnTo>
                <a:cubicBezTo>
                  <a:pt x="21399" y="8975"/>
                  <a:pt x="21600" y="8775"/>
                  <a:pt x="21600" y="8527"/>
                </a:cubicBezTo>
                <a:lnTo>
                  <a:pt x="21600" y="449"/>
                </a:lnTo>
                <a:cubicBezTo>
                  <a:pt x="21600" y="201"/>
                  <a:pt x="21399" y="0"/>
                  <a:pt x="21151" y="0"/>
                </a:cubicBezTo>
                <a:lnTo>
                  <a:pt x="449" y="0"/>
                </a:lnTo>
                <a:close/>
              </a:path>
            </a:pathLst>
          </a:custGeom>
          <a:ln w="76200">
            <a:solidFill>
              <a:schemeClr val="accent4">
                <a:hueOff val="-476017"/>
                <a:lumOff val="-10042"/>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2" name="Callout"/>
          <p:cNvSpPr/>
          <p:nvPr/>
        </p:nvSpPr>
        <p:spPr>
          <a:xfrm>
            <a:off x="7596280" y="10102799"/>
            <a:ext cx="2674939" cy="3017839"/>
          </a:xfrm>
          <a:custGeom>
            <a:avLst/>
            <a:gdLst/>
            <a:ahLst/>
            <a:cxnLst>
              <a:cxn ang="0">
                <a:pos x="wd2" y="hd2"/>
              </a:cxn>
              <a:cxn ang="5400000">
                <a:pos x="wd2" y="hd2"/>
              </a:cxn>
              <a:cxn ang="10800000">
                <a:pos x="wd2" y="hd2"/>
              </a:cxn>
              <a:cxn ang="16200000">
                <a:pos x="wd2" y="hd2"/>
              </a:cxn>
            </a:cxnLst>
            <a:rect l="0" t="0" r="r" b="b"/>
            <a:pathLst>
              <a:path w="21600" h="21600" extrusionOk="0">
                <a:moveTo>
                  <a:pt x="513" y="0"/>
                </a:moveTo>
                <a:cubicBezTo>
                  <a:pt x="230" y="0"/>
                  <a:pt x="0" y="203"/>
                  <a:pt x="0" y="454"/>
                </a:cubicBezTo>
                <a:lnTo>
                  <a:pt x="0" y="8635"/>
                </a:lnTo>
                <a:cubicBezTo>
                  <a:pt x="0" y="8886"/>
                  <a:pt x="230" y="9090"/>
                  <a:pt x="513" y="9090"/>
                </a:cubicBezTo>
                <a:lnTo>
                  <a:pt x="18414" y="9090"/>
                </a:lnTo>
                <a:lnTo>
                  <a:pt x="21600" y="21600"/>
                </a:lnTo>
                <a:lnTo>
                  <a:pt x="19892" y="2545"/>
                </a:lnTo>
                <a:lnTo>
                  <a:pt x="19892" y="454"/>
                </a:lnTo>
                <a:cubicBezTo>
                  <a:pt x="19892" y="203"/>
                  <a:pt x="19662" y="0"/>
                  <a:pt x="19379" y="0"/>
                </a:cubicBezTo>
                <a:lnTo>
                  <a:pt x="513" y="0"/>
                </a:lnTo>
                <a:close/>
              </a:path>
            </a:pathLst>
          </a:custGeom>
          <a:ln w="76200">
            <a:solidFill>
              <a:schemeClr val="accent4">
                <a:hueOff val="-476017"/>
                <a:lumOff val="-10042"/>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243" name="Other developers’ changed code"/>
          <p:cNvSpPr txBox="1"/>
          <p:nvPr/>
        </p:nvSpPr>
        <p:spPr>
          <a:xfrm>
            <a:off x="8853614" y="13135906"/>
            <a:ext cx="6635116" cy="609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500">
                <a:solidFill>
                  <a:srgbClr val="000000"/>
                </a:solidFill>
              </a:defRPr>
            </a:lvl1pPr>
          </a:lstStyle>
          <a:p>
            <a:r>
              <a:t>Other developers’ changed code</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34</TotalTime>
  <Words>2833</Words>
  <Application>Microsoft Macintosh PowerPoint</Application>
  <PresentationFormat>Custom</PresentationFormat>
  <Paragraphs>214</Paragraphs>
  <Slides>18</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Courier</vt:lpstr>
      <vt:lpstr>Helvetica Light</vt:lpstr>
      <vt:lpstr>Helvetica Neue</vt:lpstr>
      <vt:lpstr>Helvetica Neue Medium</vt:lpstr>
      <vt:lpstr>Ink Free</vt:lpstr>
      <vt:lpstr>21_BasicWhite</vt:lpstr>
      <vt:lpstr>CS 4530 &amp; CS 5500 Software Engineering</vt:lpstr>
      <vt:lpstr>Learning Objectives for this Lesson</vt:lpstr>
      <vt:lpstr>Cost to Fix a Defect Over Time</vt:lpstr>
      <vt:lpstr>Continuous Development</vt:lpstr>
      <vt:lpstr>Continuous Integration</vt:lpstr>
      <vt:lpstr>Continuous Integration is a Software Pipeline</vt:lpstr>
      <vt:lpstr>Build Systems</vt:lpstr>
      <vt:lpstr>Build Systems</vt:lpstr>
      <vt:lpstr>How do we apply continuous integration?</vt:lpstr>
      <vt:lpstr>Continuous Integration in Practice</vt:lpstr>
      <vt:lpstr>Example CI Pipeline</vt:lpstr>
      <vt:lpstr>Example CI Pipeline - TravisCI</vt:lpstr>
      <vt:lpstr>CI In Practice: HW3 Autograder</vt:lpstr>
      <vt:lpstr>CI Pipelines Automate Performance Testing</vt:lpstr>
      <vt:lpstr>CI Pipelines Automate Performance Testing</vt:lpstr>
      <vt:lpstr>CI Pipelines Automate Performance Testing</vt:lpstr>
      <vt:lpstr>Continuous Integration in Practice</vt:lpstr>
      <vt:lpstr>Continuous Integration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Bell, Jonathan</cp:lastModifiedBy>
  <cp:revision>5</cp:revision>
  <dcterms:modified xsi:type="dcterms:W3CDTF">2022-03-05T15:34:34Z</dcterms:modified>
</cp:coreProperties>
</file>